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Roboto Slab"/>
      <p:regular r:id="rId33"/>
      <p:bold r:id="rId34"/>
    </p:embeddedFont>
    <p:embeddedFont>
      <p:font typeface="Roboto Condensed"/>
      <p:regular r:id="rId35"/>
      <p:bold r:id="rId36"/>
      <p:italic r:id="rId37"/>
      <p:boldItalic r:id="rId38"/>
    </p:embeddedFont>
    <p:embeddedFont>
      <p:font typeface="Squada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9AA0A6"/>
          </p15:clr>
        </p15:guide>
        <p15:guide id="2" orient="horz" pos="2160">
          <p15:clr>
            <a:srgbClr val="000000"/>
          </p15:clr>
        </p15:guide>
      </p15:sldGuideLst>
    </p:ext>
    <p:ext uri="GoogleSlidesCustomDataVersion2">
      <go:slidesCustomData xmlns:go="http://customooxmlschemas.google.com/" r:id="rId40" roundtripDataSignature="AMtx7mjQMuvBzDDeq0Qp0JwIJ/35Vc1M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lab-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Condensed-regular.fntdata"/><Relationship Id="rId12" Type="http://schemas.openxmlformats.org/officeDocument/2006/relationships/slide" Target="slides/slide7.xml"/><Relationship Id="rId34" Type="http://schemas.openxmlformats.org/officeDocument/2006/relationships/font" Target="fonts/RobotoSlab-bold.fntdata"/><Relationship Id="rId15" Type="http://schemas.openxmlformats.org/officeDocument/2006/relationships/slide" Target="slides/slide10.xml"/><Relationship Id="rId37" Type="http://schemas.openxmlformats.org/officeDocument/2006/relationships/font" Target="fonts/RobotoCondensed-italic.fntdata"/><Relationship Id="rId14" Type="http://schemas.openxmlformats.org/officeDocument/2006/relationships/slide" Target="slides/slide9.xml"/><Relationship Id="rId36" Type="http://schemas.openxmlformats.org/officeDocument/2006/relationships/font" Target="fonts/RobotoCondensed-bold.fntdata"/><Relationship Id="rId17" Type="http://schemas.openxmlformats.org/officeDocument/2006/relationships/slide" Target="slides/slide12.xml"/><Relationship Id="rId39" Type="http://schemas.openxmlformats.org/officeDocument/2006/relationships/font" Target="fonts/SquadaOne-regular.fntdata"/><Relationship Id="rId16" Type="http://schemas.openxmlformats.org/officeDocument/2006/relationships/slide" Target="slides/slide11.xml"/><Relationship Id="rId38" Type="http://schemas.openxmlformats.org/officeDocument/2006/relationships/font" Target="fonts/RobotoCondense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sa.gov/publication/cii-act-2002"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rc.nist.gov/News/2014/Cybersecurity-Framework"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Thank you Will.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Today I’m going to cover a few foundational areas regarding cybersecurity.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We’ll discuss the “why’s” of cybersecurity and its importance.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We’ll then talk about the sectors that are challenged by today’s cybersecurity issues.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Finally, we’ll take a look at a few of the organizations and documents that help support organizational activities when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confronted with cybersecurity challenges.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So, let’s begin! </a:t>
            </a:r>
            <a:endParaRPr/>
          </a:p>
        </p:txBody>
      </p:sp>
      <p:sp>
        <p:nvSpPr>
          <p:cNvPr id="120" name="Google Shape;1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 breakdown the common characteristics of a black hat hacker,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they tend to be very skilled with all types of technology.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They typically try to access a system with criminal intent,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specifically without proper authorization.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And thirdly, they find a way to access a system when they don’t have proper access by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injecting or placing a software bug that is malicious or harmful with intent to compromise a system.</a:t>
            </a:r>
            <a:endParaRPr/>
          </a:p>
        </p:txBody>
      </p:sp>
      <p:sp>
        <p:nvSpPr>
          <p:cNvPr id="270" name="Google Shape;2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Revisiting the white hat hacker, this type of hacker has permission to access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system using methods by a black hat hacker in order to find system vulnerabilities.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Also, a white hat hacker may be hired by an organization to hack the organization’s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system to find potential or even current vulnerabilities for benefiting the organization 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close and patch before real hackers attempt to hack the organization.</a:t>
            </a:r>
            <a:endParaRPr/>
          </a:p>
          <a:p>
            <a:pPr indent="0" lvl="0" marL="0" rtl="0" algn="l">
              <a:lnSpc>
                <a:spcPct val="100000"/>
              </a:lnSpc>
              <a:spcBef>
                <a:spcPts val="0"/>
              </a:spcBef>
              <a:spcAft>
                <a:spcPts val="0"/>
              </a:spcAft>
              <a:buSzPts val="1100"/>
              <a:buNone/>
            </a:pPr>
            <a:r>
              <a:t/>
            </a:r>
            <a:endParaRPr/>
          </a:p>
        </p:txBody>
      </p:sp>
      <p:sp>
        <p:nvSpPr>
          <p:cNvPr id="283" name="Google Shape;28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grey hat hacker is a mix or hybrid between a black hat and white hat hacker.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This type of hacker is not given permission or authorization but will still hack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and advise a company of its possible vulnerabilities if any exist.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grey hat hacker will also expect a fee, like a bounty, in the form of money or recognition to help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fix holes and vulnerabilities in a system within an organization.</a:t>
            </a:r>
            <a:endParaRPr/>
          </a:p>
        </p:txBody>
      </p:sp>
      <p:sp>
        <p:nvSpPr>
          <p:cNvPr id="296" name="Google Shape;29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Answering the all important question, “Why is infrastructure important?”: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First, as a country, we depend and rely upon essential services because these essential services are the backbone of the US.</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457200" rtl="0" algn="l">
              <a:lnSpc>
                <a:spcPct val="100000"/>
              </a:lnSpc>
              <a:spcBef>
                <a:spcPts val="0"/>
              </a:spcBef>
              <a:spcAft>
                <a:spcPts val="0"/>
              </a:spcAft>
              <a:buSzPts val="1100"/>
              <a:buNone/>
            </a:pPr>
            <a:r>
              <a:rPr lang="en-US">
                <a:solidFill>
                  <a:schemeClr val="dk1"/>
                </a:solidFill>
              </a:rPr>
              <a:t>Imagine not having clean water, or purchasing inedible food from the grocery store, or even worse not having Internet access!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Unfortunately, because these essential services are important to all of us, these same services are higher on the radar for hackers and their cyber attacks.</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An acronym for describing the need and priority to protect essential services is referred to as CIP or Critical Infrastructure Protection.</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And because these services are essential to all Americans, the US Government is a lead protector of all 16 sectors.</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Let’s now take a look at these essential services along with examples. </a:t>
            </a:r>
            <a:endParaRPr/>
          </a:p>
        </p:txBody>
      </p:sp>
      <p:sp>
        <p:nvSpPr>
          <p:cNvPr id="309" name="Google Shape;30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you can see, there are 16 major critical infrastructure sectors within the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If you’re not already familiar with the term infrastructure, infrastructure simply means basic physical facilities such as buildings, roads, and power supplies,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other words, infrastructure represent the things that keep us functioning with the Internet, travelling between locations, and supply of food to name just a couple.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US infrastructure is very important to our daily lives, let’s see why.</a:t>
            </a:r>
            <a:endParaRPr/>
          </a:p>
        </p:txBody>
      </p:sp>
      <p:sp>
        <p:nvSpPr>
          <p:cNvPr id="318" name="Google Shape;3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chemical sector is mostly composed of nuclear power plants, for instance, the palo verde nuclear plant in Arizona for example, along with other energy resources that offer electrical services.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Commercial facilities are comprised of places of business such as indoor arenas, malls, and outdoor stadiums,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communications sector is made up of satellites launched by private organizations such as SpaceX, wireless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communications, such as Verizon and AT&amp;T.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Reference: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https://www.aps.com/paloverde</a:t>
            </a:r>
            <a:endParaRPr/>
          </a:p>
        </p:txBody>
      </p:sp>
      <p:sp>
        <p:nvSpPr>
          <p:cNvPr id="374" name="Google Shape;3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For the critical manufacturing sector, car makers such as Tesla, Chevy, and Ford are found categorized as critical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manufacturing because of the manufacturing in bulk from the use of assembly lines made famous by the late, great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Henry Ford.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Another important service is the containing and controlling of large bodies of water by man-made dams.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example, the Hoover dam is located near Las Vegas and is owned and operated by the US government.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Defense industrial bases are also essential due to their use of R&amp;D purposes and the development of military </a:t>
            </a:r>
            <a:endParaRPr/>
          </a:p>
          <a:p>
            <a:pPr indent="0" lvl="0" marL="0" rtl="0" algn="l">
              <a:lnSpc>
                <a:spcPct val="100000"/>
              </a:lnSpc>
              <a:spcBef>
                <a:spcPts val="0"/>
              </a:spcBef>
              <a:spcAft>
                <a:spcPts val="0"/>
              </a:spcAft>
              <a:buSzPts val="1100"/>
              <a:buNone/>
            </a:pPr>
            <a:br>
              <a:rPr lang="en-US"/>
            </a:br>
            <a:r>
              <a:rPr lang="en-US"/>
              <a:t>weapons systems.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Two examples would be Lockheed Martin and Raytheon Technologies. </a:t>
            </a:r>
            <a:endParaRPr/>
          </a:p>
        </p:txBody>
      </p:sp>
      <p:sp>
        <p:nvSpPr>
          <p:cNvPr id="395" name="Google Shape;39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next service covers emergency services which are also critical to all cities across the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Police, fire, coast guard, and the department of defense are crucial for providing support to citizens and their ways of life everyday.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All of these emergency services are reliant upon the next sector, energy, in the form of oil, electricity, gas,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Providing the ability to function within offices and travel from location to location, the energy sector is another important sector to power the nation on a daily basis.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Finance is also important not only for individuals, but also for organizations.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Protecting against attacks against banks, credit card companies and insurance companies is a must for stabilizing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nation’s economy.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Visa and Mastercard are examples of financial services.</a:t>
            </a:r>
            <a:endParaRPr/>
          </a:p>
        </p:txBody>
      </p:sp>
      <p:sp>
        <p:nvSpPr>
          <p:cNvPr id="416" name="Google Shape;4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Food is essential to not only humans, but also animals as livestock and even our pets.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It’s difficult to imagine not having access to food these days.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Therefore, it should be no surprise that food and agricultural is an essential sector to defend against hackers.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There are over 2.1 million farms, 935,000 restaurants and 200,000+ food manufacturers and storage facilities.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addition to food and agricultural, government facilities are also considered essential public services.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Everything from schools, museums to national monuments are also important within the government.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They provide services to the public and continue to operate for helping people learn and socialize.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 think everyone can relate to the healthcare and public health sector since we all experienced the current pandemic for the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past 2 years.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Public healthcare is a vital sector to protect in order to provide healthcare when outbreaks occur and natural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disasters happen.</a:t>
            </a:r>
            <a:endParaRPr/>
          </a:p>
          <a:p>
            <a:pPr indent="0" lvl="0" marL="0" rtl="0" algn="l">
              <a:lnSpc>
                <a:spcPct val="100000"/>
              </a:lnSpc>
              <a:spcBef>
                <a:spcPts val="0"/>
              </a:spcBef>
              <a:spcAft>
                <a:spcPts val="0"/>
              </a:spcAft>
              <a:buSzPts val="1100"/>
              <a:buNone/>
            </a:pPr>
            <a:r>
              <a:t/>
            </a:r>
            <a:endParaRPr/>
          </a:p>
        </p:txBody>
      </p:sp>
      <p:sp>
        <p:nvSpPr>
          <p:cNvPr id="437" name="Google Shape;43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Two other important sectors are the information technology sector and the nuclear reactors, materials, and waste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sectors.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As mentioned before, both these sectors are critical for software development, Internet services, as well as the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semiconductor equipment such as new computer chips.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And again as mentioned previously, the defense of our nation’s nuclear reactors is mission critical for providing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electrical services to millions of people across the US.</a:t>
            </a:r>
            <a:endParaRPr/>
          </a:p>
        </p:txBody>
      </p:sp>
      <p:sp>
        <p:nvSpPr>
          <p:cNvPr id="458" name="Google Shape;45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marR="0" rtl="0" algn="l">
              <a:lnSpc>
                <a:spcPct val="100000"/>
              </a:lnSpc>
              <a:spcBef>
                <a:spcPts val="0"/>
              </a:spcBef>
              <a:spcAft>
                <a:spcPts val="0"/>
              </a:spcAft>
              <a:buClr>
                <a:srgbClr val="000000"/>
              </a:buClr>
              <a:buSzPts val="1100"/>
              <a:buFont typeface="Arial"/>
              <a:buNone/>
            </a:pPr>
            <a:r>
              <a:rPr lang="en-US"/>
              <a:t>Because the Internet is still very much a wild west when it comes to security, cybersecurity is needed by all those that go online for personal, business, or other reasons.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Therefore, the all important question is for everyone is, “What is cybersecurity?”.</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A working definition of cybersecurity is, “the practice of protecting computers and their networks against unwanted access and the loss of data or theft.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rPr lang="en-US"/>
              <a:t>Four main points that are relevant to this definition of cybersecurity are:</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SzPts val="1100"/>
              <a:buAutoNum type="arabicParenR"/>
            </a:pPr>
            <a:r>
              <a:rPr lang="en-US"/>
              <a:t>The prevention of unwanted access to your information either personal use or business use or potentially both.</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By thinking in a “cybersecurity” mentality mode, users should keep their files and data secure and private when online</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For those interested in the cybersecurity sector, hopefully all of you, major job growth is projected over the next several years which should be very enticing for starting a cybersecurity career!</a:t>
            </a:r>
            <a:endParaRPr/>
          </a:p>
          <a:p>
            <a:pPr indent="0" lvl="0" marL="0" marR="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SzPts val="1100"/>
              <a:buAutoNum type="arabicParenR"/>
            </a:pPr>
            <a:r>
              <a:rPr lang="en-US"/>
              <a:t>Cybersecurity is continually evolving as an industry so tomorrow may look different from today due to new threats, viruses, attacks, digital forensics tools, etc.</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SzPts val="1100"/>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last two sectors cover our transportation system and the disposal of waste while providing drinkable water.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transportation system is vital to our way of life for driving our cars, riding buses and trains, flying in planes, and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on waterways in boats.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Imagine not being able to quickly get an Uber to ride to your favorite fast food restaurant or the inability to take the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subway in a metropolitan city?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Last but not least, waste management is important for the removal of garbage from communities and cities.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Just as important, humans must have clean, safe drinking water to survive.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Therefore, water and waste are just as crucial and important as the other 15 sectors.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Let’s now turn to examples of cyber threats to critical infrastructure.</a:t>
            </a:r>
            <a:endParaRPr/>
          </a:p>
        </p:txBody>
      </p:sp>
      <p:sp>
        <p:nvSpPr>
          <p:cNvPr id="475" name="Google Shape;47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Two types of cybersecurity deficiencies are human deficiencies and system deficiencies.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Under human deficiencies, some of these are well known.</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 insider threat may be someone commiting an inside job within an organization or espionage by selling info to another country.</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Social engineering is a method for tricking a human out of control to access private information.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Phishing attack is an attack via email, for instance, by including malicious links or buttons to click on for collecting personal info.</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Election hacking is the attempt to create, delete, or modify votes registered in a voting machine.</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system </a:t>
            </a:r>
            <a:r>
              <a:rPr lang="en-US">
                <a:solidFill>
                  <a:schemeClr val="dk1"/>
                </a:solidFill>
              </a:rPr>
              <a:t>deficiencies</a:t>
            </a:r>
            <a:r>
              <a:rPr lang="en-US"/>
              <a:t>, a legacy system is an old, outdated system lacking the latest system updates.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Default configurations are the original settings left configured in a system that should be hardened and secured.</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Encryption is the lack of encrypting data leaving data in plain text.</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Unsegmented networks are internal machines that should be separated from public machines in a DMZ or demilitarized area of a network.</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Denial of Service or DDoS is an attack on a web service or website to over request and inundate its resources for taking over.</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Malware is software that has malicious code embedded in a program or script.</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Ransomware is the encrypting of organizational data by hackers in order to receive a ransom of money to release the data back to the organization.</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 And parameter manipulation is the changing of parameters in a URL for a web page for gaining access to a website or web application. </a:t>
            </a:r>
            <a:endParaRPr/>
          </a:p>
        </p:txBody>
      </p:sp>
      <p:sp>
        <p:nvSpPr>
          <p:cNvPr id="492" name="Google Shape;49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sz="1200">
                <a:solidFill>
                  <a:schemeClr val="dk1"/>
                </a:solidFill>
                <a:highlight>
                  <a:srgbClr val="FFFFFF"/>
                </a:highlight>
              </a:rPr>
              <a:t>On November 25, 2002, the Critical Infrastructure Information Act of 2002 (CII Act) was created to seek to facilitate greater sharing of critical infrastructure information among the owners and operators of the critical</a:t>
            </a:r>
            <a:endParaRPr sz="120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200">
              <a:solidFill>
                <a:schemeClr val="dk1"/>
              </a:solidFill>
              <a:highlight>
                <a:srgbClr val="FFFFFF"/>
              </a:highlight>
            </a:endParaRPr>
          </a:p>
          <a:p>
            <a:pPr indent="0" lvl="0" marL="0" rtl="0" algn="l">
              <a:lnSpc>
                <a:spcPct val="100000"/>
              </a:lnSpc>
              <a:spcBef>
                <a:spcPts val="0"/>
              </a:spcBef>
              <a:spcAft>
                <a:spcPts val="0"/>
              </a:spcAft>
              <a:buSzPts val="1100"/>
              <a:buNone/>
            </a:pPr>
            <a:r>
              <a:rPr lang="en-US" sz="1200">
                <a:solidFill>
                  <a:schemeClr val="dk1"/>
                </a:solidFill>
                <a:highlight>
                  <a:srgbClr val="FFFFFF"/>
                </a:highlight>
              </a:rPr>
              <a:t> infrastructures and government entities with infrastructure protection responsibilities, thereby reducing the nation’s vulnerability to terrorism.</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a:t>This act helps combat cybersecurity nationally by simply sharing information among critical infrastructures and government for protecting the private sector.</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a:t>It’s voluntary to share and protected under homeland security.</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a:t>Reference: </a:t>
            </a:r>
            <a:r>
              <a:rPr lang="en-US" sz="1200" u="sng">
                <a:solidFill>
                  <a:schemeClr val="hlink"/>
                </a:solidFill>
                <a:hlinkClick r:id="rId2"/>
              </a:rPr>
              <a:t>https://www.cisa.gov/publication/cii-act-2002</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a:t>https://www.cisa.gov/sites/default/files/publications/CII-Act.pdf</a:t>
            </a:r>
            <a:endParaRPr sz="1200"/>
          </a:p>
        </p:txBody>
      </p:sp>
      <p:sp>
        <p:nvSpPr>
          <p:cNvPr id="502" name="Google Shape;50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sz="1200">
                <a:solidFill>
                  <a:srgbClr val="333333"/>
                </a:solidFill>
                <a:highlight>
                  <a:srgbClr val="FFFFFF"/>
                </a:highlight>
              </a:rPr>
              <a:t>Under the Executive Order of the President, the Secretary of Commerce is tasked to direct the Director of NIST, which stands for National Institute of Standards and Technology, to lead the development of a framework to reduce cyber risks to critical infrastructure. </a:t>
            </a:r>
            <a:endParaRPr sz="120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200">
              <a:solidFill>
                <a:srgbClr val="333333"/>
              </a:solidFill>
              <a:highlight>
                <a:srgbClr val="FFFFFF"/>
              </a:highlight>
            </a:endParaRPr>
          </a:p>
          <a:p>
            <a:pPr indent="0" lvl="0" marL="0" rtl="0" algn="l">
              <a:lnSpc>
                <a:spcPct val="100000"/>
              </a:lnSpc>
              <a:spcBef>
                <a:spcPts val="0"/>
              </a:spcBef>
              <a:spcAft>
                <a:spcPts val="0"/>
              </a:spcAft>
              <a:buSzPts val="1100"/>
              <a:buNone/>
            </a:pPr>
            <a:r>
              <a:rPr lang="en-US" sz="1200">
                <a:solidFill>
                  <a:srgbClr val="333333"/>
                </a:solidFill>
                <a:highlight>
                  <a:srgbClr val="FFFFFF"/>
                </a:highlight>
              </a:rPr>
              <a:t>The Framework consists of standards, methodologies, procedures and processes that align policy, business, and technological approaches to address cyber risks.</a:t>
            </a:r>
            <a:endParaRPr sz="1200"/>
          </a:p>
          <a:p>
            <a:pPr indent="0" lvl="0" marL="0" rtl="0" algn="l">
              <a:lnSpc>
                <a:spcPct val="100000"/>
              </a:lnSpc>
              <a:spcBef>
                <a:spcPts val="0"/>
              </a:spcBef>
              <a:spcAft>
                <a:spcPts val="0"/>
              </a:spcAft>
              <a:buSzPts val="1100"/>
              <a:buNone/>
            </a:pPr>
            <a:r>
              <a:t/>
            </a:r>
            <a:endParaRPr sz="1200"/>
          </a:p>
          <a:p>
            <a:pPr indent="-304800" lvl="0" marL="457200" rtl="0" algn="l">
              <a:lnSpc>
                <a:spcPct val="100000"/>
              </a:lnSpc>
              <a:spcBef>
                <a:spcPts val="0"/>
              </a:spcBef>
              <a:spcAft>
                <a:spcPts val="0"/>
              </a:spcAft>
              <a:buSzPts val="1200"/>
              <a:buChar char="●"/>
            </a:pPr>
            <a:r>
              <a:rPr lang="en-US" sz="1200"/>
              <a:t>It helps organizations understand cyber risks.</a:t>
            </a:r>
            <a:endParaRPr sz="1200"/>
          </a:p>
          <a:p>
            <a:pPr indent="0" lvl="0" marL="457200" rtl="0" algn="l">
              <a:lnSpc>
                <a:spcPct val="100000"/>
              </a:lnSpc>
              <a:spcBef>
                <a:spcPts val="0"/>
              </a:spcBef>
              <a:spcAft>
                <a:spcPts val="0"/>
              </a:spcAft>
              <a:buSzPts val="1100"/>
              <a:buNone/>
            </a:pPr>
            <a:r>
              <a:t/>
            </a:r>
            <a:endParaRPr sz="1200"/>
          </a:p>
          <a:p>
            <a:pPr indent="-304800" lvl="0" marL="457200" rtl="0" algn="l">
              <a:lnSpc>
                <a:spcPct val="100000"/>
              </a:lnSpc>
              <a:spcBef>
                <a:spcPts val="0"/>
              </a:spcBef>
              <a:spcAft>
                <a:spcPts val="0"/>
              </a:spcAft>
              <a:buSzPts val="1200"/>
              <a:buChar char="●"/>
            </a:pPr>
            <a:r>
              <a:rPr lang="en-US" sz="1200"/>
              <a:t>It reduces risks with measures and help/respond/recover from incidents</a:t>
            </a:r>
            <a:endParaRPr sz="1200"/>
          </a:p>
          <a:p>
            <a:pPr indent="0" lvl="0" marL="457200" rtl="0" algn="l">
              <a:lnSpc>
                <a:spcPct val="100000"/>
              </a:lnSpc>
              <a:spcBef>
                <a:spcPts val="0"/>
              </a:spcBef>
              <a:spcAft>
                <a:spcPts val="0"/>
              </a:spcAft>
              <a:buSzPts val="1100"/>
              <a:buNone/>
            </a:pPr>
            <a:r>
              <a:t/>
            </a:r>
            <a:endParaRPr sz="1200"/>
          </a:p>
          <a:p>
            <a:pPr indent="-304800" lvl="0" marL="457200" rtl="0" algn="l">
              <a:lnSpc>
                <a:spcPct val="100000"/>
              </a:lnSpc>
              <a:spcBef>
                <a:spcPts val="0"/>
              </a:spcBef>
              <a:spcAft>
                <a:spcPts val="0"/>
              </a:spcAft>
              <a:buSzPts val="1200"/>
              <a:buChar char="●"/>
            </a:pPr>
            <a:r>
              <a:rPr lang="en-US" sz="1200"/>
              <a:t>Companies that use the framework range from Microsoft to Chase Bank to Boeing and Intel</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u="sng">
                <a:solidFill>
                  <a:schemeClr val="hlink"/>
                </a:solidFill>
                <a:hlinkClick r:id="rId2"/>
              </a:rPr>
              <a:t>https://csrc.nist.gov/News/2014/Cybersecurity-Framework</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US" sz="1200"/>
              <a:t>https://www.nist.gov/cyberframework</a:t>
            </a:r>
            <a:endParaRPr sz="1200"/>
          </a:p>
        </p:txBody>
      </p:sp>
      <p:sp>
        <p:nvSpPr>
          <p:cNvPr id="511" name="Google Shape;51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t>The NIST Cybersecurity Framework focuses on using business drivers to guide cybersecurity activities and considering cybersecurity risks as part of the organization’s risk management processes.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NIST Cybersecurity Framework is broken down into 5 components: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Identity</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Involves Business environment and assets along with governance and risk strategies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Protect</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Access, Data, Info, in addition to maintenance with protective technology</a:t>
            </a:r>
            <a:endParaRPr/>
          </a:p>
          <a:p>
            <a:pPr indent="0" lvl="0" marL="9144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Detect</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Strange events, continuous monitoring, and how to detect</a:t>
            </a:r>
            <a:endParaRPr/>
          </a:p>
          <a:p>
            <a:pPr indent="0" lvl="0" marL="9144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Respond</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How to respond, communicating, mitigating a situation and then improve for responding next time in the future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Recover</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Planning recovery, communication strategy, and improvements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https://csrc.nist.gov/News/2014/Cybersecurity-Framework</a:t>
            </a:r>
            <a:endParaRPr/>
          </a:p>
        </p:txBody>
      </p:sp>
      <p:sp>
        <p:nvSpPr>
          <p:cNvPr id="520" name="Google Shape;52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Highlighting some of the frameworks points: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Making sure that mission objectives of an organization are aligned with cybersecurity decisions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Organizing security requirements to best practices and current or new legislation that passes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Always communicating an organization’s cybersecurity requirements to all stakeholders and third-parties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inclusion of privacy and civil liberties into an organization’s cybersecurity activities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Always monitoring current state and measuring for nearing a more desired state</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Prioritizing resources and activities on a daily, weekly, monthly, and year-to-year</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Finally, an analysis of any trade-offs between risks and expenditures for cybersecurity.</a:t>
            </a:r>
            <a:endParaRPr/>
          </a:p>
        </p:txBody>
      </p:sp>
      <p:sp>
        <p:nvSpPr>
          <p:cNvPr id="538" name="Google Shape;53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And lastly, two other standards also exist.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They are ISO which stands for International Organization of Standardization.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ISO helps support organizations with standardizing processes and procedures for all different types of organizations in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COBIT stands for Control Objectives for Information and Related Technology.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It simply is a framework for ensuring quality, control, and reliability of information systems for organizations.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Both standards can be used in conjunction with the NIST framework.</a:t>
            </a:r>
            <a:endParaRPr/>
          </a:p>
        </p:txBody>
      </p:sp>
      <p:sp>
        <p:nvSpPr>
          <p:cNvPr id="547" name="Google Shape;54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Hopefully, all of you were able to gain a better understanding of Cybersecurity and the potential future directions this sector is moving towards.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Thank you for listening and being attentive so I’ll now turn this back over to Matt and Will for continuing onward,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Let’s now discuss the CyberSecurity CIA Triad.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When first hearing the acronym CIA, I’m sure some of you may have thought CIA stood for Central Intelligence Agency.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However, in this program and context CIA stands for Confidentiality, Integrity, and Availability.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triad is a group of three connected things, hence the three points for the green pyramid that you see.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three points on the triangle comprise the CIA’s security philosophy which are: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top point is confidentiality which is the protection through defining and enforcing access levels of information</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An example is the separation of sensitive information from necessary accessible information.</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second point is integrity which is designed to protect data from deletion or modification from anyone who is unauthorized to do so.</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The second component of integrity is that if a change does occur that the change is reversible so that the integrity of the data is in intact.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 Example is a PDF is readable by all but only modifyable by the author of the document.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arenR"/>
            </a:pPr>
            <a:r>
              <a:rPr lang="en-US"/>
              <a:t>The third point is availability which refers to the availability of the data.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Essentially, this component requires authentication mechanisms, access channels and systems to work properly so that information is protected and ensured.</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 example is the high availability in that, data is redundantly accessible if even a system crashes, hardware fails, or even if a power outage occurs.</a:t>
            </a:r>
            <a:endParaRPr/>
          </a:p>
        </p:txBody>
      </p:sp>
      <p:sp>
        <p:nvSpPr>
          <p:cNvPr id="149" name="Google Shape;1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At the moment, there are five challenges for cybersecurity: </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technology is always evolving</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Practically every day there’s a new technology created or new app, or new website becoming available attempting to make things faster, cheaper, and more simple.</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Example: banking apps are now coming out with free checking and not from the typical banks like Chase or Bank of America. Coinbase now offers direct deposit of funds to your coinbase account converted to cryptocurrency fee free.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we have no idea when a technology coming or when it’s happening or if it’s over</a:t>
            </a:r>
            <a:endParaRPr/>
          </a:p>
          <a:p>
            <a:pPr indent="0" lvl="0" marL="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Again, we’re in the midst of a def or decentralized financei revolution with Blockchain technology that offers bitcoin, ethereum, and the other cryptocurrencies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Never 100% secure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Because a technology is created by a human, nothing is 100% safe. Humans are viewed as the weakest link in the technology chain.</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Another challenge is that not enough people to fill jobs (estimated 3.5 million jobs)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(Show tab) Using Cyberseek.org, you can view the number job openings at the national and state levels.</a:t>
            </a:r>
            <a:endParaRPr/>
          </a:p>
          <a:p>
            <a:pPr indent="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lastly, cybersecurity can be very expensive</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Recruiting, hiring, training, hardware, software, legal fees, all of these things add up to be major expenses for organizations today!</a:t>
            </a:r>
            <a:endParaRPr/>
          </a:p>
        </p:txBody>
      </p:sp>
      <p:sp>
        <p:nvSpPr>
          <p:cNvPr id="164" name="Google Shape;1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Let’s now briefly touch upon a few new technologies.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IOT or the internet of things is the connection of a device to the Internet.</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Examples: Kitchen appliances like a Toaster, smart watches, Ev cars, etc.all are examples of IOT</a:t>
            </a:r>
            <a:endParaRPr/>
          </a:p>
          <a:p>
            <a:pPr indent="0" lvl="0" marL="13716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Artificial Intelligence or AI which is where machines are programmed with special programming code to “think” and perform tasks typically performed by humans.</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 Chatbots, all types of robots, and again self driving vehicles</a:t>
            </a:r>
            <a:endParaRPr/>
          </a:p>
          <a:p>
            <a:pPr indent="0" lvl="0" marL="13716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Cloud computing is the replacement of physical hardware with software and virtualization warehoused in data centers throughout the world.</a:t>
            </a:r>
            <a:endParaRPr/>
          </a:p>
          <a:p>
            <a:pPr indent="0" lvl="0" marL="457200" rtl="0" algn="l">
              <a:lnSpc>
                <a:spcPct val="100000"/>
              </a:lnSpc>
              <a:spcBef>
                <a:spcPts val="0"/>
              </a:spcBef>
              <a:spcAft>
                <a:spcPts val="0"/>
              </a:spcAft>
              <a:buSzPts val="1100"/>
              <a:buNone/>
            </a:pPr>
            <a:r>
              <a:t/>
            </a:r>
            <a:endParaRPr/>
          </a:p>
          <a:p>
            <a:pPr indent="-298450" lvl="0" marL="914400" rtl="0" algn="l">
              <a:lnSpc>
                <a:spcPct val="100000"/>
              </a:lnSpc>
              <a:spcBef>
                <a:spcPts val="0"/>
              </a:spcBef>
              <a:spcAft>
                <a:spcPts val="0"/>
              </a:spcAft>
              <a:buSzPts val="1100"/>
              <a:buChar char="●"/>
            </a:pPr>
            <a:r>
              <a:rPr lang="en-US"/>
              <a:t>Example: Oracle Cloud Infrastructure, Amazon Web Services, Google Cloud Platform, and Microsoft Azure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Everyday cybersecurity attacks are occurring throughout the world over the Internet.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two images that you see are screenshots of cyber attacks taken from the Sonicwall and Fortinet websites.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These two sites provide real-time attacks globally in a visual and graphical perspectives.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Let’s take a look at each attack map now by clicking on the images...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Dissimilar to other organizational operations such as marketing and sales, cybersecurity can be a very expensive endeavor.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example, an undisclosed bank spent more than $500 million dollars in 2015 to fight its ongoing cyber crime.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Another example was the US government which spent in 2017 an amount of $19 billion on their activities to defend against cybersecurity attacks.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From the past four years, an estimated one trillion dollars was spent on cybersecurity according to cybersecurity ventures.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And lastly, an estimated $217 dollars was the estimated cost per record per data breach in the US, according to Forbes magazine.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Even these are just estimates, the cost to defend and protect against cybersecurity is continuing to grow along with the need to employ more cybersecurity workers which means the continuation of job growth in this job sector.</a:t>
            </a:r>
            <a:endParaRPr/>
          </a:p>
          <a:p>
            <a:pPr indent="0" lvl="0" marL="0" rtl="0" algn="l">
              <a:lnSpc>
                <a:spcPct val="100000"/>
              </a:lnSpc>
              <a:spcBef>
                <a:spcPts val="0"/>
              </a:spcBef>
              <a:spcAft>
                <a:spcPts val="0"/>
              </a:spcAft>
              <a:buSzPts val="1100"/>
              <a:buNone/>
            </a:pPr>
            <a:r>
              <a:rPr lang="en-US"/>
              <a:t> </a:t>
            </a:r>
            <a:endParaRPr/>
          </a:p>
        </p:txBody>
      </p:sp>
      <p:sp>
        <p:nvSpPr>
          <p:cNvPr id="217" name="Google Shape;21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Now, let’s discuss hackers, there are both good and bad hackers and others in between.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defining a hacker, a hacker is a person who is skilled in technology, whether it be wireless or wired, that works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to overcome obstacles such as a firewall or bastion host, to gain access into a system.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Just as a side note before we discuss examples, originally the term for a hacker was called something else, 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cracker.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cracker was a person who “cracked” systems for their own malicious use while a hacker was someone who </a:t>
            </a:r>
            <a:br>
              <a:rPr lang="en-US"/>
            </a:br>
            <a:br>
              <a:rPr lang="en-US"/>
            </a:br>
            <a:r>
              <a:rPr lang="en-US"/>
              <a:t>hacked a system for helping by “hacking” a system not cracking.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However, the media mistakenly grabbed onto the term hacker instead of cracker and made the term hacker the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evil actor per se, while ditching the term cracker all together from our vocabulary.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Thus, today the term hacker has stuck to represent both good or bad, while cracker is rarely referenced anymore.</a:t>
            </a:r>
            <a:endParaRPr/>
          </a:p>
        </p:txBody>
      </p:sp>
      <p:sp>
        <p:nvSpPr>
          <p:cNvPr id="241" name="Google Shape;24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Let’s look at the different categories of hackers.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First, there’s a black hat hacker who is an actor with malicious intentions such as breaking into a network,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downloading customer personal data, and possibly reselling this data on the dark web.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On the other side of the hacking universe is the white hat hacker.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Similar to cowboys who wear white hats, white hat hackers behave with good intentions such as helping out with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network issues or providing workarounds for preventing unauthorized intrusions by pen testing a network.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third type of hacker are the grey hat hackers who “toe the line” per se between good hacking and bad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hacking.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example, grey hat hackers may provide support to an organization by attempting to sniff out black hat hackers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out of a network by using a packet sniffing program such as wireshark to sniff out any malicious activities while </a:t>
            </a:r>
            <a:br>
              <a:rPr lang="en-US"/>
            </a:br>
            <a:br>
              <a:rPr lang="en-US"/>
            </a:br>
            <a:r>
              <a:rPr lang="en-US"/>
              <a:t>at the same time monitoring the network traffic for learning about any company secrets for their own private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benefit.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Another type of action by grey hat hackers is to discover a vulnerability by exploitation and then advertise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Internet that a vulnerability exists.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From this type of example, a grey hat hacker may stand to receive positive and/or negative recognition for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discovering the vulnerability.</a:t>
            </a:r>
            <a:endParaRPr/>
          </a:p>
        </p:txBody>
      </p:sp>
      <p:sp>
        <p:nvSpPr>
          <p:cNvPr id="256" name="Google Shape;2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p:spTree>
      <p:nvGrpSpPr>
        <p:cNvPr id="9" name="Shape 9"/>
        <p:cNvGrpSpPr/>
        <p:nvPr/>
      </p:nvGrpSpPr>
      <p:grpSpPr>
        <a:xfrm>
          <a:off x="0" y="0"/>
          <a:ext cx="0" cy="0"/>
          <a:chOff x="0" y="0"/>
          <a:chExt cx="0" cy="0"/>
        </a:xfrm>
      </p:grpSpPr>
      <p:pic>
        <p:nvPicPr>
          <p:cNvPr id="10" name="Google Shape;10;p31"/>
          <p:cNvPicPr preferRelativeResize="0"/>
          <p:nvPr/>
        </p:nvPicPr>
        <p:blipFill rotWithShape="1">
          <a:blip r:embed="rId2">
            <a:alphaModFix/>
          </a:blip>
          <a:srcRect b="0" l="0" r="0" t="0"/>
          <a:stretch/>
        </p:blipFill>
        <p:spPr>
          <a:xfrm>
            <a:off x="0" y="1"/>
            <a:ext cx="12192000" cy="6858001"/>
          </a:xfrm>
          <a:prstGeom prst="rect">
            <a:avLst/>
          </a:prstGeom>
          <a:noFill/>
          <a:ln>
            <a:noFill/>
          </a:ln>
        </p:spPr>
      </p:pic>
      <p:sp>
        <p:nvSpPr>
          <p:cNvPr id="11" name="Google Shape;11;p31"/>
          <p:cNvSpPr/>
          <p:nvPr/>
        </p:nvSpPr>
        <p:spPr>
          <a:xfrm>
            <a:off x="0" y="-23636"/>
            <a:ext cx="12192000" cy="6881600"/>
          </a:xfrm>
          <a:prstGeom prst="rect">
            <a:avLst/>
          </a:prstGeom>
          <a:solidFill>
            <a:srgbClr val="0C0C0C">
              <a:alpha val="85098"/>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Slab"/>
              <a:ea typeface="Roboto Slab"/>
              <a:cs typeface="Roboto Slab"/>
              <a:sym typeface="Roboto Slab"/>
            </a:endParaRPr>
          </a:p>
        </p:txBody>
      </p:sp>
      <p:sp>
        <p:nvSpPr>
          <p:cNvPr id="12" name="Google Shape;12;p31"/>
          <p:cNvSpPr txBox="1"/>
          <p:nvPr>
            <p:ph idx="1" type="subTitle"/>
          </p:nvPr>
        </p:nvSpPr>
        <p:spPr>
          <a:xfrm>
            <a:off x="4600408" y="4744135"/>
            <a:ext cx="7428800" cy="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2133">
                <a:solidFill>
                  <a:srgbClr val="FFFFFF"/>
                </a:solidFill>
                <a:latin typeface="Roboto Slab"/>
                <a:ea typeface="Roboto Slab"/>
                <a:cs typeface="Roboto Slab"/>
                <a:sym typeface="Roboto Slab"/>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3" name="Google Shape;13;p31"/>
          <p:cNvSpPr txBox="1"/>
          <p:nvPr>
            <p:ph type="ctrTitle"/>
          </p:nvPr>
        </p:nvSpPr>
        <p:spPr>
          <a:xfrm>
            <a:off x="4722905" y="3666745"/>
            <a:ext cx="7261200" cy="85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800">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4" name="Google Shape;14;p31"/>
          <p:cNvSpPr/>
          <p:nvPr/>
        </p:nvSpPr>
        <p:spPr>
          <a:xfrm>
            <a:off x="4510203" y="3776475"/>
            <a:ext cx="122000" cy="308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2 2 2">
    <p:spTree>
      <p:nvGrpSpPr>
        <p:cNvPr id="65" name="Shape 65"/>
        <p:cNvGrpSpPr/>
        <p:nvPr/>
      </p:nvGrpSpPr>
      <p:grpSpPr>
        <a:xfrm>
          <a:off x="0" y="0"/>
          <a:ext cx="0" cy="0"/>
          <a:chOff x="0" y="0"/>
          <a:chExt cx="0" cy="0"/>
        </a:xfrm>
      </p:grpSpPr>
      <p:pic>
        <p:nvPicPr>
          <p:cNvPr id="66" name="Google Shape;66;p32"/>
          <p:cNvPicPr preferRelativeResize="0"/>
          <p:nvPr/>
        </p:nvPicPr>
        <p:blipFill rotWithShape="1">
          <a:blip r:embed="rId2">
            <a:alphaModFix/>
          </a:blip>
          <a:srcRect b="0" l="0" r="0" t="0"/>
          <a:stretch/>
        </p:blipFill>
        <p:spPr>
          <a:xfrm>
            <a:off x="-9101" y="-26401"/>
            <a:ext cx="5181601" cy="6884401"/>
          </a:xfrm>
          <a:prstGeom prst="rect">
            <a:avLst/>
          </a:prstGeom>
          <a:noFill/>
          <a:ln>
            <a:noFill/>
          </a:ln>
        </p:spPr>
      </p:pic>
      <p:sp>
        <p:nvSpPr>
          <p:cNvPr id="67" name="Google Shape;67;p32"/>
          <p:cNvSpPr/>
          <p:nvPr/>
        </p:nvSpPr>
        <p:spPr>
          <a:xfrm flipH="1" rot="10800000">
            <a:off x="699" y="-23636"/>
            <a:ext cx="5171801" cy="6884400"/>
          </a:xfrm>
          <a:prstGeom prst="rect">
            <a:avLst/>
          </a:prstGeom>
          <a:solidFill>
            <a:srgbClr val="161616">
              <a:alpha val="8627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68" name="Google Shape;68;p32"/>
          <p:cNvSpPr txBox="1"/>
          <p:nvPr>
            <p:ph idx="1" type="subTitle"/>
          </p:nvPr>
        </p:nvSpPr>
        <p:spPr>
          <a:xfrm>
            <a:off x="6082531" y="1741361"/>
            <a:ext cx="5638450" cy="45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800">
                <a:solidFill>
                  <a:srgbClr val="0C0C0C"/>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69" name="Google Shape;69;p32"/>
          <p:cNvSpPr txBox="1"/>
          <p:nvPr>
            <p:ph type="ctrTitle"/>
          </p:nvPr>
        </p:nvSpPr>
        <p:spPr>
          <a:xfrm>
            <a:off x="910729" y="1741361"/>
            <a:ext cx="2774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70" name="Google Shape;70;p32"/>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71" name="Google Shape;71;p32"/>
          <p:cNvPicPr preferRelativeResize="0"/>
          <p:nvPr/>
        </p:nvPicPr>
        <p:blipFill rotWithShape="1">
          <a:blip r:embed="rId3">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2">
    <p:spTree>
      <p:nvGrpSpPr>
        <p:cNvPr id="72" name="Shape 72"/>
        <p:cNvGrpSpPr/>
        <p:nvPr/>
      </p:nvGrpSpPr>
      <p:grpSpPr>
        <a:xfrm>
          <a:off x="0" y="0"/>
          <a:ext cx="0" cy="0"/>
          <a:chOff x="0" y="0"/>
          <a:chExt cx="0" cy="0"/>
        </a:xfrm>
      </p:grpSpPr>
      <p:pic>
        <p:nvPicPr>
          <p:cNvPr id="73" name="Google Shape;73;p41"/>
          <p:cNvPicPr preferRelativeResize="0"/>
          <p:nvPr/>
        </p:nvPicPr>
        <p:blipFill rotWithShape="1">
          <a:blip r:embed="rId2">
            <a:alphaModFix/>
          </a:blip>
          <a:srcRect b="0" l="0" r="0" t="0"/>
          <a:stretch/>
        </p:blipFill>
        <p:spPr>
          <a:xfrm>
            <a:off x="0" y="2401610"/>
            <a:ext cx="12192000" cy="4456391"/>
          </a:xfrm>
          <a:prstGeom prst="rect">
            <a:avLst/>
          </a:prstGeom>
          <a:noFill/>
          <a:ln>
            <a:noFill/>
          </a:ln>
        </p:spPr>
      </p:pic>
      <p:sp>
        <p:nvSpPr>
          <p:cNvPr id="74" name="Google Shape;74;p41"/>
          <p:cNvSpPr/>
          <p:nvPr/>
        </p:nvSpPr>
        <p:spPr>
          <a:xfrm>
            <a:off x="-141" y="2401571"/>
            <a:ext cx="12192000" cy="4456400"/>
          </a:xfrm>
          <a:prstGeom prst="rect">
            <a:avLst/>
          </a:prstGeom>
          <a:solidFill>
            <a:srgbClr val="0C0C0C">
              <a:alpha val="8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75" name="Google Shape;75;p41"/>
          <p:cNvSpPr txBox="1"/>
          <p:nvPr>
            <p:ph type="ctrTitle"/>
          </p:nvPr>
        </p:nvSpPr>
        <p:spPr>
          <a:xfrm>
            <a:off x="2048933" y="1727200"/>
            <a:ext cx="3894595" cy="779472"/>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181818"/>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76" name="Google Shape;76;p41"/>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77" name="Google Shape;77;p41"/>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8">
    <p:spTree>
      <p:nvGrpSpPr>
        <p:cNvPr id="78" name="Shape 78"/>
        <p:cNvGrpSpPr/>
        <p:nvPr/>
      </p:nvGrpSpPr>
      <p:grpSpPr>
        <a:xfrm>
          <a:off x="0" y="0"/>
          <a:ext cx="0" cy="0"/>
          <a:chOff x="0" y="0"/>
          <a:chExt cx="0" cy="0"/>
        </a:xfrm>
      </p:grpSpPr>
      <p:pic>
        <p:nvPicPr>
          <p:cNvPr id="79" name="Google Shape;79;p42"/>
          <p:cNvPicPr preferRelativeResize="0"/>
          <p:nvPr/>
        </p:nvPicPr>
        <p:blipFill rotWithShape="1">
          <a:blip r:embed="rId2">
            <a:alphaModFix/>
          </a:blip>
          <a:srcRect b="0" l="0" r="0" t="0"/>
          <a:stretch/>
        </p:blipFill>
        <p:spPr>
          <a:xfrm>
            <a:off x="-20466" y="-23633"/>
            <a:ext cx="12220633" cy="6925601"/>
          </a:xfrm>
          <a:prstGeom prst="rect">
            <a:avLst/>
          </a:prstGeom>
          <a:noFill/>
          <a:ln>
            <a:noFill/>
          </a:ln>
        </p:spPr>
      </p:pic>
      <p:sp>
        <p:nvSpPr>
          <p:cNvPr id="80" name="Google Shape;80;p42"/>
          <p:cNvSpPr/>
          <p:nvPr/>
        </p:nvSpPr>
        <p:spPr>
          <a:xfrm flipH="1" rot="10800000">
            <a:off x="-20466" y="-23233"/>
            <a:ext cx="12212533" cy="6925200"/>
          </a:xfrm>
          <a:prstGeom prst="rect">
            <a:avLst/>
          </a:prstGeom>
          <a:solidFill>
            <a:srgbClr val="0C0C0C">
              <a:alpha val="83529"/>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81" name="Google Shape;81;p42"/>
          <p:cNvSpPr txBox="1"/>
          <p:nvPr>
            <p:ph idx="1" type="subTitle"/>
          </p:nvPr>
        </p:nvSpPr>
        <p:spPr>
          <a:xfrm>
            <a:off x="4756393" y="1741361"/>
            <a:ext cx="7053600" cy="45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82" name="Google Shape;82;p42"/>
          <p:cNvSpPr txBox="1"/>
          <p:nvPr>
            <p:ph type="ctrTitle"/>
          </p:nvPr>
        </p:nvSpPr>
        <p:spPr>
          <a:xfrm>
            <a:off x="910729" y="1741361"/>
            <a:ext cx="3586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83" name="Google Shape;83;p42"/>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p:spTree>
      <p:nvGrpSpPr>
        <p:cNvPr id="84" name="Shape 84"/>
        <p:cNvGrpSpPr/>
        <p:nvPr/>
      </p:nvGrpSpPr>
      <p:grpSpPr>
        <a:xfrm>
          <a:off x="0" y="0"/>
          <a:ext cx="0" cy="0"/>
          <a:chOff x="0" y="0"/>
          <a:chExt cx="0" cy="0"/>
        </a:xfrm>
      </p:grpSpPr>
      <p:pic>
        <p:nvPicPr>
          <p:cNvPr id="85" name="Google Shape;85;p43"/>
          <p:cNvPicPr preferRelativeResize="0"/>
          <p:nvPr/>
        </p:nvPicPr>
        <p:blipFill rotWithShape="1">
          <a:blip r:embed="rId2">
            <a:alphaModFix/>
          </a:blip>
          <a:srcRect b="0" l="0" r="0" t="0"/>
          <a:stretch/>
        </p:blipFill>
        <p:spPr>
          <a:xfrm>
            <a:off x="0" y="2401610"/>
            <a:ext cx="12192000" cy="4456391"/>
          </a:xfrm>
          <a:prstGeom prst="rect">
            <a:avLst/>
          </a:prstGeom>
          <a:noFill/>
          <a:ln>
            <a:noFill/>
          </a:ln>
        </p:spPr>
      </p:pic>
      <p:sp>
        <p:nvSpPr>
          <p:cNvPr id="86" name="Google Shape;86;p43"/>
          <p:cNvSpPr/>
          <p:nvPr/>
        </p:nvSpPr>
        <p:spPr>
          <a:xfrm>
            <a:off x="1" y="2401571"/>
            <a:ext cx="12191857" cy="4456400"/>
          </a:xfrm>
          <a:prstGeom prst="rect">
            <a:avLst/>
          </a:prstGeom>
          <a:solidFill>
            <a:srgbClr val="0C0C0C">
              <a:alpha val="8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87" name="Google Shape;87;p43"/>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43"/>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10">
    <p:spTree>
      <p:nvGrpSpPr>
        <p:cNvPr id="89" name="Shape 89"/>
        <p:cNvGrpSpPr/>
        <p:nvPr/>
      </p:nvGrpSpPr>
      <p:grpSpPr>
        <a:xfrm>
          <a:off x="0" y="0"/>
          <a:ext cx="0" cy="0"/>
          <a:chOff x="0" y="0"/>
          <a:chExt cx="0" cy="0"/>
        </a:xfrm>
      </p:grpSpPr>
      <p:pic>
        <p:nvPicPr>
          <p:cNvPr id="90" name="Google Shape;90;p44"/>
          <p:cNvPicPr preferRelativeResize="0"/>
          <p:nvPr/>
        </p:nvPicPr>
        <p:blipFill rotWithShape="1">
          <a:blip r:embed="rId2">
            <a:alphaModFix/>
          </a:blip>
          <a:srcRect b="0" l="0" r="0" t="0"/>
          <a:stretch/>
        </p:blipFill>
        <p:spPr>
          <a:xfrm>
            <a:off x="0" y="2400300"/>
            <a:ext cx="12192000" cy="4457700"/>
          </a:xfrm>
          <a:prstGeom prst="rect">
            <a:avLst/>
          </a:prstGeom>
          <a:noFill/>
          <a:ln>
            <a:noFill/>
          </a:ln>
        </p:spPr>
      </p:pic>
      <p:sp>
        <p:nvSpPr>
          <p:cNvPr id="91" name="Google Shape;91;p44"/>
          <p:cNvSpPr/>
          <p:nvPr/>
        </p:nvSpPr>
        <p:spPr>
          <a:xfrm>
            <a:off x="0" y="2400084"/>
            <a:ext cx="12191999" cy="4457915"/>
          </a:xfrm>
          <a:prstGeom prst="rect">
            <a:avLst/>
          </a:prstGeom>
          <a:solidFill>
            <a:srgbClr val="0C0C0C">
              <a:alpha val="75294"/>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92" name="Google Shape;92;p44"/>
          <p:cNvSpPr txBox="1"/>
          <p:nvPr>
            <p:ph idx="1" type="subTitle"/>
          </p:nvPr>
        </p:nvSpPr>
        <p:spPr>
          <a:xfrm>
            <a:off x="1513711" y="2616033"/>
            <a:ext cx="10296217"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93" name="Google Shape;93;p44"/>
          <p:cNvSpPr txBox="1"/>
          <p:nvPr>
            <p:ph type="ctrTitle"/>
          </p:nvPr>
        </p:nvSpPr>
        <p:spPr>
          <a:xfrm>
            <a:off x="1487606" y="1474967"/>
            <a:ext cx="9850330" cy="96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94" name="Google Shape;94;p44"/>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44"/>
          <p:cNvSpPr/>
          <p:nvPr/>
        </p:nvSpPr>
        <p:spPr>
          <a:xfrm>
            <a:off x="1066389" y="-23636"/>
            <a:ext cx="122000" cy="5820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96" name="Google Shape;96;p44"/>
          <p:cNvSpPr/>
          <p:nvPr/>
        </p:nvSpPr>
        <p:spPr>
          <a:xfrm>
            <a:off x="1066389" y="1491596"/>
            <a:ext cx="122000" cy="7316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97" name="Google Shape;97;p44"/>
          <p:cNvPicPr preferRelativeResize="0"/>
          <p:nvPr/>
        </p:nvPicPr>
        <p:blipFill rotWithShape="1">
          <a:blip r:embed="rId3">
            <a:alphaModFix/>
          </a:blip>
          <a:srcRect b="0" l="0" r="0" t="0"/>
          <a:stretch/>
        </p:blipFill>
        <p:spPr>
          <a:xfrm>
            <a:off x="206056" y="848626"/>
            <a:ext cx="1842669" cy="3590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1_TITLE + TEXT 6_2">
    <p:spTree>
      <p:nvGrpSpPr>
        <p:cNvPr id="98" name="Shape 98"/>
        <p:cNvGrpSpPr/>
        <p:nvPr/>
      </p:nvGrpSpPr>
      <p:grpSpPr>
        <a:xfrm>
          <a:off x="0" y="0"/>
          <a:ext cx="0" cy="0"/>
          <a:chOff x="0" y="0"/>
          <a:chExt cx="0" cy="0"/>
        </a:xfrm>
      </p:grpSpPr>
      <p:sp>
        <p:nvSpPr>
          <p:cNvPr id="99" name="Google Shape;99;p45"/>
          <p:cNvSpPr/>
          <p:nvPr/>
        </p:nvSpPr>
        <p:spPr>
          <a:xfrm flipH="1" rot="10800000">
            <a:off x="700" y="-23601"/>
            <a:ext cx="12191199" cy="6881600"/>
          </a:xfrm>
          <a:prstGeom prst="rect">
            <a:avLst/>
          </a:prstGeom>
          <a:solidFill>
            <a:srgbClr val="181818">
              <a:alpha val="93333"/>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100" name="Google Shape;100;p45"/>
          <p:cNvSpPr txBox="1"/>
          <p:nvPr>
            <p:ph idx="1" type="subTitle"/>
          </p:nvPr>
        </p:nvSpPr>
        <p:spPr>
          <a:xfrm>
            <a:off x="5388967" y="1970933"/>
            <a:ext cx="6421200" cy="431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01" name="Google Shape;101;p45"/>
          <p:cNvSpPr txBox="1"/>
          <p:nvPr>
            <p:ph type="ctrTitle"/>
          </p:nvPr>
        </p:nvSpPr>
        <p:spPr>
          <a:xfrm>
            <a:off x="910735" y="1741367"/>
            <a:ext cx="49396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02" name="Google Shape;102;p45"/>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103" name="Google Shape;103;p45"/>
          <p:cNvPicPr preferRelativeResize="0"/>
          <p:nvPr/>
        </p:nvPicPr>
        <p:blipFill rotWithShape="1">
          <a:blip r:embed="rId2">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2">
    <p:spTree>
      <p:nvGrpSpPr>
        <p:cNvPr id="104" name="Shape 104"/>
        <p:cNvGrpSpPr/>
        <p:nvPr/>
      </p:nvGrpSpPr>
      <p:grpSpPr>
        <a:xfrm>
          <a:off x="0" y="0"/>
          <a:ext cx="0" cy="0"/>
          <a:chOff x="0" y="0"/>
          <a:chExt cx="0" cy="0"/>
        </a:xfrm>
      </p:grpSpPr>
      <p:pic>
        <p:nvPicPr>
          <p:cNvPr id="105" name="Google Shape;105;p46"/>
          <p:cNvPicPr preferRelativeResize="0"/>
          <p:nvPr/>
        </p:nvPicPr>
        <p:blipFill rotWithShape="1">
          <a:blip r:embed="rId2">
            <a:alphaModFix/>
          </a:blip>
          <a:srcRect b="0" l="0" r="0" t="0"/>
          <a:stretch/>
        </p:blipFill>
        <p:spPr>
          <a:xfrm>
            <a:off x="0" y="-23636"/>
            <a:ext cx="12192000" cy="6881637"/>
          </a:xfrm>
          <a:prstGeom prst="rect">
            <a:avLst/>
          </a:prstGeom>
          <a:noFill/>
          <a:ln>
            <a:noFill/>
          </a:ln>
        </p:spPr>
      </p:pic>
      <p:sp>
        <p:nvSpPr>
          <p:cNvPr id="106" name="Google Shape;106;p46"/>
          <p:cNvSpPr/>
          <p:nvPr/>
        </p:nvSpPr>
        <p:spPr>
          <a:xfrm flipH="1" rot="10800000">
            <a:off x="0" y="-40000"/>
            <a:ext cx="12192000" cy="6898000"/>
          </a:xfrm>
          <a:prstGeom prst="rect">
            <a:avLst/>
          </a:prstGeom>
          <a:solidFill>
            <a:srgbClr val="0C0C0C">
              <a:alpha val="81176"/>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07" name="Google Shape;107;p46"/>
          <p:cNvSpPr txBox="1"/>
          <p:nvPr>
            <p:ph idx="1" type="subTitle"/>
          </p:nvPr>
        </p:nvSpPr>
        <p:spPr>
          <a:xfrm>
            <a:off x="743269" y="3313397"/>
            <a:ext cx="10977600" cy="297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08" name="Google Shape;108;p46"/>
          <p:cNvSpPr txBox="1"/>
          <p:nvPr>
            <p:ph type="ctrTitle"/>
          </p:nvPr>
        </p:nvSpPr>
        <p:spPr>
          <a:xfrm>
            <a:off x="910729" y="1879908"/>
            <a:ext cx="8773600" cy="128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09" name="Google Shape;109;p4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46"/>
          <p:cNvSpPr/>
          <p:nvPr/>
        </p:nvSpPr>
        <p:spPr>
          <a:xfrm>
            <a:off x="62134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11" name="Google Shape;111;p46"/>
          <p:cNvSpPr/>
          <p:nvPr/>
        </p:nvSpPr>
        <p:spPr>
          <a:xfrm>
            <a:off x="621349" y="1677863"/>
            <a:ext cx="122000" cy="12192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112" name="Google Shape;112;p46"/>
          <p:cNvPicPr preferRelativeResize="0"/>
          <p:nvPr/>
        </p:nvPicPr>
        <p:blipFill rotWithShape="1">
          <a:blip r:embed="rId3">
            <a:alphaModFix/>
          </a:blip>
          <a:srcRect b="0" l="0" r="0" t="0"/>
          <a:stretch/>
        </p:blipFill>
        <p:spPr>
          <a:xfrm>
            <a:off x="206058" y="848626"/>
            <a:ext cx="1842664" cy="35900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11">
    <p:spTree>
      <p:nvGrpSpPr>
        <p:cNvPr id="113" name="Shape 113"/>
        <p:cNvGrpSpPr/>
        <p:nvPr/>
      </p:nvGrpSpPr>
      <p:grpSpPr>
        <a:xfrm>
          <a:off x="0" y="0"/>
          <a:ext cx="0" cy="0"/>
          <a:chOff x="0" y="0"/>
          <a:chExt cx="0" cy="0"/>
        </a:xfrm>
      </p:grpSpPr>
      <p:sp>
        <p:nvSpPr>
          <p:cNvPr id="114" name="Google Shape;114;p47"/>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434343"/>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15" name="Google Shape;115;p47"/>
          <p:cNvSpPr txBox="1"/>
          <p:nvPr>
            <p:ph type="ctrTitle"/>
          </p:nvPr>
        </p:nvSpPr>
        <p:spPr>
          <a:xfrm>
            <a:off x="910729" y="1769071"/>
            <a:ext cx="6086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606060"/>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116" name="Google Shape;116;p47"/>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117" name="Google Shape;117;p47"/>
          <p:cNvPicPr preferRelativeResize="0"/>
          <p:nvPr/>
        </p:nvPicPr>
        <p:blipFill rotWithShape="1">
          <a:blip r:embed="rId2">
            <a:alphaModFix/>
          </a:blip>
          <a:srcRect b="0" l="0" r="0" t="0"/>
          <a:stretch/>
        </p:blipFill>
        <p:spPr>
          <a:xfrm>
            <a:off x="206056" y="848626"/>
            <a:ext cx="1842669" cy="3590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1">
  <p:cSld name="1_TITLE + TEXT 9_1_1">
    <p:spTree>
      <p:nvGrpSpPr>
        <p:cNvPr id="15" name="Shape 15"/>
        <p:cNvGrpSpPr/>
        <p:nvPr/>
      </p:nvGrpSpPr>
      <p:grpSpPr>
        <a:xfrm>
          <a:off x="0" y="0"/>
          <a:ext cx="0" cy="0"/>
          <a:chOff x="0" y="0"/>
          <a:chExt cx="0" cy="0"/>
        </a:xfrm>
      </p:grpSpPr>
      <p:pic>
        <p:nvPicPr>
          <p:cNvPr id="16" name="Google Shape;16;p33"/>
          <p:cNvPicPr preferRelativeResize="0"/>
          <p:nvPr/>
        </p:nvPicPr>
        <p:blipFill rotWithShape="1">
          <a:blip r:embed="rId2">
            <a:alphaModFix/>
          </a:blip>
          <a:srcRect b="0" l="11164" r="10377" t="0"/>
          <a:stretch/>
        </p:blipFill>
        <p:spPr>
          <a:xfrm>
            <a:off x="-41467" y="1"/>
            <a:ext cx="12335700" cy="6857999"/>
          </a:xfrm>
          <a:prstGeom prst="rect">
            <a:avLst/>
          </a:prstGeom>
          <a:noFill/>
          <a:ln>
            <a:noFill/>
          </a:ln>
        </p:spPr>
      </p:pic>
      <p:sp>
        <p:nvSpPr>
          <p:cNvPr id="17" name="Google Shape;17;p33"/>
          <p:cNvSpPr/>
          <p:nvPr/>
        </p:nvSpPr>
        <p:spPr>
          <a:xfrm flipH="1" rot="10800000">
            <a:off x="-54633" y="0"/>
            <a:ext cx="12351600" cy="6857995"/>
          </a:xfrm>
          <a:prstGeom prst="rect">
            <a:avLst/>
          </a:prstGeom>
          <a:solidFill>
            <a:srgbClr val="0C0C0C">
              <a:alpha val="6745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8" name="Google Shape;18;p33"/>
          <p:cNvSpPr txBox="1"/>
          <p:nvPr>
            <p:ph idx="1" type="subTitle"/>
          </p:nvPr>
        </p:nvSpPr>
        <p:spPr>
          <a:xfrm>
            <a:off x="910733" y="2616033"/>
            <a:ext cx="5256000"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19" name="Google Shape;19;p33"/>
          <p:cNvSpPr txBox="1"/>
          <p:nvPr>
            <p:ph type="ctrTitle"/>
          </p:nvPr>
        </p:nvSpPr>
        <p:spPr>
          <a:xfrm>
            <a:off x="910733" y="1474967"/>
            <a:ext cx="10585200" cy="9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20" name="Google Shape;20;p33"/>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3"/>
          <p:cNvSpPr txBox="1"/>
          <p:nvPr>
            <p:ph idx="2" type="subTitle"/>
          </p:nvPr>
        </p:nvSpPr>
        <p:spPr>
          <a:xfrm>
            <a:off x="6461600" y="2616033"/>
            <a:ext cx="5308800" cy="403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3 2">
    <p:spTree>
      <p:nvGrpSpPr>
        <p:cNvPr id="22" name="Shape 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3">
    <p:spTree>
      <p:nvGrpSpPr>
        <p:cNvPr id="23" name="Shape 23"/>
        <p:cNvGrpSpPr/>
        <p:nvPr/>
      </p:nvGrpSpPr>
      <p:grpSpPr>
        <a:xfrm>
          <a:off x="0" y="0"/>
          <a:ext cx="0" cy="0"/>
          <a:chOff x="0" y="0"/>
          <a:chExt cx="0" cy="0"/>
        </a:xfrm>
      </p:grpSpPr>
      <p:pic>
        <p:nvPicPr>
          <p:cNvPr id="24" name="Google Shape;24;p35"/>
          <p:cNvPicPr preferRelativeResize="0"/>
          <p:nvPr/>
        </p:nvPicPr>
        <p:blipFill rotWithShape="1">
          <a:blip r:embed="rId2">
            <a:alphaModFix/>
          </a:blip>
          <a:srcRect b="0" l="0" r="0" t="0"/>
          <a:stretch/>
        </p:blipFill>
        <p:spPr>
          <a:xfrm>
            <a:off x="0" y="-23636"/>
            <a:ext cx="12192000" cy="6881639"/>
          </a:xfrm>
          <a:prstGeom prst="rect">
            <a:avLst/>
          </a:prstGeom>
          <a:noFill/>
          <a:ln>
            <a:noFill/>
          </a:ln>
        </p:spPr>
      </p:pic>
      <p:sp>
        <p:nvSpPr>
          <p:cNvPr id="25" name="Google Shape;25;p35"/>
          <p:cNvSpPr/>
          <p:nvPr/>
        </p:nvSpPr>
        <p:spPr>
          <a:xfrm>
            <a:off x="0" y="-23636"/>
            <a:ext cx="12192000" cy="6881599"/>
          </a:xfrm>
          <a:prstGeom prst="rect">
            <a:avLst/>
          </a:prstGeom>
          <a:solidFill>
            <a:schemeClr val="dk1">
              <a:alpha val="81176"/>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6" name="Google Shape;26;p35"/>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27" name="Google Shape;27;p35"/>
          <p:cNvSpPr txBox="1"/>
          <p:nvPr>
            <p:ph type="ctrTitle"/>
          </p:nvPr>
        </p:nvSpPr>
        <p:spPr>
          <a:xfrm>
            <a:off x="1524000" y="1769071"/>
            <a:ext cx="5472729"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28" name="Google Shape;28;p35"/>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35"/>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0" name="Google Shape;30;p35"/>
          <p:cNvSpPr/>
          <p:nvPr/>
        </p:nvSpPr>
        <p:spPr>
          <a:xfrm>
            <a:off x="1066389" y="1491596"/>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pic>
        <p:nvPicPr>
          <p:cNvPr id="31" name="Google Shape;31;p35"/>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4 2 2">
    <p:spTree>
      <p:nvGrpSpPr>
        <p:cNvPr id="32" name="Shape 32"/>
        <p:cNvGrpSpPr/>
        <p:nvPr/>
      </p:nvGrpSpPr>
      <p:grpSpPr>
        <a:xfrm>
          <a:off x="0" y="0"/>
          <a:ext cx="0" cy="0"/>
          <a:chOff x="0" y="0"/>
          <a:chExt cx="0" cy="0"/>
        </a:xfrm>
      </p:grpSpPr>
      <p:pic>
        <p:nvPicPr>
          <p:cNvPr id="33" name="Google Shape;33;p37"/>
          <p:cNvPicPr preferRelativeResize="0"/>
          <p:nvPr/>
        </p:nvPicPr>
        <p:blipFill rotWithShape="1">
          <a:blip r:embed="rId2">
            <a:alphaModFix/>
          </a:blip>
          <a:srcRect b="0" l="0" r="0" t="0"/>
          <a:stretch/>
        </p:blipFill>
        <p:spPr>
          <a:xfrm>
            <a:off x="0" y="1"/>
            <a:ext cx="12192000" cy="3230033"/>
          </a:xfrm>
          <a:prstGeom prst="rect">
            <a:avLst/>
          </a:prstGeom>
          <a:noFill/>
          <a:ln>
            <a:noFill/>
          </a:ln>
        </p:spPr>
      </p:pic>
      <p:sp>
        <p:nvSpPr>
          <p:cNvPr id="34" name="Google Shape;34;p37"/>
          <p:cNvSpPr/>
          <p:nvPr/>
        </p:nvSpPr>
        <p:spPr>
          <a:xfrm flipH="1" rot="10800000">
            <a:off x="700" y="32"/>
            <a:ext cx="12191199" cy="3230000"/>
          </a:xfrm>
          <a:prstGeom prst="rect">
            <a:avLst/>
          </a:prstGeom>
          <a:solidFill>
            <a:srgbClr val="0C0C0C">
              <a:alpha val="53333"/>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35" name="Google Shape;35;p37"/>
          <p:cNvSpPr txBox="1"/>
          <p:nvPr>
            <p:ph idx="1" type="subTitle"/>
          </p:nvPr>
        </p:nvSpPr>
        <p:spPr>
          <a:xfrm>
            <a:off x="910729" y="3429000"/>
            <a:ext cx="10899200" cy="2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36" name="Google Shape;36;p37"/>
          <p:cNvSpPr txBox="1"/>
          <p:nvPr>
            <p:ph type="ctrTitle"/>
          </p:nvPr>
        </p:nvSpPr>
        <p:spPr>
          <a:xfrm>
            <a:off x="910729" y="1741361"/>
            <a:ext cx="3586400"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37" name="Google Shape;37;p37"/>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38" name="Google Shape;38;p37"/>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5">
    <p:spTree>
      <p:nvGrpSpPr>
        <p:cNvPr id="39" name="Shape 39"/>
        <p:cNvGrpSpPr/>
        <p:nvPr/>
      </p:nvGrpSpPr>
      <p:grpSpPr>
        <a:xfrm>
          <a:off x="0" y="0"/>
          <a:ext cx="0" cy="0"/>
          <a:chOff x="0" y="0"/>
          <a:chExt cx="0" cy="0"/>
        </a:xfrm>
      </p:grpSpPr>
      <p:pic>
        <p:nvPicPr>
          <p:cNvPr id="40" name="Google Shape;40;p36"/>
          <p:cNvPicPr preferRelativeResize="0"/>
          <p:nvPr/>
        </p:nvPicPr>
        <p:blipFill rotWithShape="1">
          <a:blip r:embed="rId2">
            <a:alphaModFix/>
          </a:blip>
          <a:srcRect b="0" l="0" r="0" t="0"/>
          <a:stretch/>
        </p:blipFill>
        <p:spPr>
          <a:xfrm>
            <a:off x="0" y="-10901"/>
            <a:ext cx="4760686" cy="6868872"/>
          </a:xfrm>
          <a:prstGeom prst="rect">
            <a:avLst/>
          </a:prstGeom>
          <a:noFill/>
          <a:ln>
            <a:noFill/>
          </a:ln>
        </p:spPr>
      </p:pic>
      <p:sp>
        <p:nvSpPr>
          <p:cNvPr id="41" name="Google Shape;41;p36"/>
          <p:cNvSpPr/>
          <p:nvPr/>
        </p:nvSpPr>
        <p:spPr>
          <a:xfrm>
            <a:off x="1" y="0"/>
            <a:ext cx="4760685" cy="6857971"/>
          </a:xfrm>
          <a:prstGeom prst="rect">
            <a:avLst/>
          </a:prstGeom>
          <a:solidFill>
            <a:srgbClr val="0C0C0C">
              <a:alpha val="8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2" name="Google Shape;42;p3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p36"/>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7">
    <p:spTree>
      <p:nvGrpSpPr>
        <p:cNvPr id="44" name="Shape 44"/>
        <p:cNvGrpSpPr/>
        <p:nvPr/>
      </p:nvGrpSpPr>
      <p:grpSpPr>
        <a:xfrm>
          <a:off x="0" y="0"/>
          <a:ext cx="0" cy="0"/>
          <a:chOff x="0" y="0"/>
          <a:chExt cx="0" cy="0"/>
        </a:xfrm>
      </p:grpSpPr>
      <p:pic>
        <p:nvPicPr>
          <p:cNvPr id="45" name="Google Shape;45;p38"/>
          <p:cNvPicPr preferRelativeResize="0"/>
          <p:nvPr/>
        </p:nvPicPr>
        <p:blipFill rotWithShape="1">
          <a:blip r:embed="rId2">
            <a:alphaModFix/>
          </a:blip>
          <a:srcRect b="0" l="0" r="0" t="0"/>
          <a:stretch/>
        </p:blipFill>
        <p:spPr>
          <a:xfrm>
            <a:off x="0" y="-17154"/>
            <a:ext cx="5657850" cy="6860420"/>
          </a:xfrm>
          <a:prstGeom prst="rect">
            <a:avLst/>
          </a:prstGeom>
          <a:noFill/>
          <a:ln>
            <a:noFill/>
          </a:ln>
        </p:spPr>
      </p:pic>
      <p:sp>
        <p:nvSpPr>
          <p:cNvPr id="46" name="Google Shape;46;p38"/>
          <p:cNvSpPr/>
          <p:nvPr/>
        </p:nvSpPr>
        <p:spPr>
          <a:xfrm flipH="1" rot="10800000">
            <a:off x="0" y="-23636"/>
            <a:ext cx="5657850" cy="6884400"/>
          </a:xfrm>
          <a:prstGeom prst="rect">
            <a:avLst/>
          </a:prstGeom>
          <a:solidFill>
            <a:srgbClr val="0C0C0C">
              <a:alpha val="83529"/>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7" name="Google Shape;47;p38"/>
          <p:cNvSpPr txBox="1"/>
          <p:nvPr>
            <p:ph idx="1" type="subTitle"/>
          </p:nvPr>
        </p:nvSpPr>
        <p:spPr>
          <a:xfrm>
            <a:off x="6210299" y="2878667"/>
            <a:ext cx="5599693" cy="340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rgbClr val="262626"/>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48" name="Google Shape;48;p38"/>
          <p:cNvSpPr txBox="1"/>
          <p:nvPr>
            <p:ph type="ctrTitle"/>
          </p:nvPr>
        </p:nvSpPr>
        <p:spPr>
          <a:xfrm>
            <a:off x="910728" y="1741361"/>
            <a:ext cx="4423271" cy="148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49" name="Google Shape;49;p38"/>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50" name="Google Shape;50;p38"/>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5 3">
    <p:spTree>
      <p:nvGrpSpPr>
        <p:cNvPr id="51" name="Shape 51"/>
        <p:cNvGrpSpPr/>
        <p:nvPr/>
      </p:nvGrpSpPr>
      <p:grpSpPr>
        <a:xfrm>
          <a:off x="0" y="0"/>
          <a:ext cx="0" cy="0"/>
          <a:chOff x="0" y="0"/>
          <a:chExt cx="0" cy="0"/>
        </a:xfrm>
      </p:grpSpPr>
      <p:pic>
        <p:nvPicPr>
          <p:cNvPr id="52" name="Google Shape;52;p39"/>
          <p:cNvPicPr preferRelativeResize="0"/>
          <p:nvPr/>
        </p:nvPicPr>
        <p:blipFill rotWithShape="1">
          <a:blip r:embed="rId2">
            <a:alphaModFix/>
          </a:blip>
          <a:srcRect b="0" l="0" r="0" t="0"/>
          <a:stretch/>
        </p:blipFill>
        <p:spPr>
          <a:xfrm>
            <a:off x="0" y="0"/>
            <a:ext cx="12191200" cy="3556000"/>
          </a:xfrm>
          <a:prstGeom prst="rect">
            <a:avLst/>
          </a:prstGeom>
          <a:noFill/>
          <a:ln>
            <a:noFill/>
          </a:ln>
        </p:spPr>
      </p:pic>
      <p:sp>
        <p:nvSpPr>
          <p:cNvPr id="53" name="Google Shape;53;p39"/>
          <p:cNvSpPr/>
          <p:nvPr/>
        </p:nvSpPr>
        <p:spPr>
          <a:xfrm flipH="1" rot="10800000">
            <a:off x="0" y="-12"/>
            <a:ext cx="12191199" cy="3556011"/>
          </a:xfrm>
          <a:prstGeom prst="rect">
            <a:avLst/>
          </a:prstGeom>
          <a:solidFill>
            <a:srgbClr val="161616">
              <a:alpha val="7529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Roboto Condensed"/>
              <a:ea typeface="Roboto Condensed"/>
              <a:cs typeface="Roboto Condensed"/>
              <a:sym typeface="Roboto Condensed"/>
            </a:endParaRPr>
          </a:p>
        </p:txBody>
      </p:sp>
      <p:sp>
        <p:nvSpPr>
          <p:cNvPr id="54" name="Google Shape;54;p39"/>
          <p:cNvSpPr txBox="1"/>
          <p:nvPr>
            <p:ph idx="1" type="subTitle"/>
          </p:nvPr>
        </p:nvSpPr>
        <p:spPr>
          <a:xfrm>
            <a:off x="743269" y="2827024"/>
            <a:ext cx="10977600" cy="34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55" name="Google Shape;55;p39"/>
          <p:cNvSpPr txBox="1"/>
          <p:nvPr>
            <p:ph type="ctrTitle"/>
          </p:nvPr>
        </p:nvSpPr>
        <p:spPr>
          <a:xfrm>
            <a:off x="910729" y="1616669"/>
            <a:ext cx="8773600" cy="10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FFFFFF"/>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56" name="Google Shape;56;p39"/>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57" name="Google Shape;57;p39"/>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ITLE + TEXT 6">
    <p:spTree>
      <p:nvGrpSpPr>
        <p:cNvPr id="58" name="Shape 58"/>
        <p:cNvGrpSpPr/>
        <p:nvPr/>
      </p:nvGrpSpPr>
      <p:grpSpPr>
        <a:xfrm>
          <a:off x="0" y="0"/>
          <a:ext cx="0" cy="0"/>
          <a:chOff x="0" y="0"/>
          <a:chExt cx="0" cy="0"/>
        </a:xfrm>
      </p:grpSpPr>
      <p:pic>
        <p:nvPicPr>
          <p:cNvPr id="59" name="Google Shape;59;p40"/>
          <p:cNvPicPr preferRelativeResize="0"/>
          <p:nvPr/>
        </p:nvPicPr>
        <p:blipFill rotWithShape="1">
          <a:blip r:embed="rId2">
            <a:alphaModFix/>
          </a:blip>
          <a:srcRect b="0" l="0" r="0" t="0"/>
          <a:stretch/>
        </p:blipFill>
        <p:spPr>
          <a:xfrm>
            <a:off x="4282267" y="0"/>
            <a:ext cx="7978969" cy="6858003"/>
          </a:xfrm>
          <a:prstGeom prst="rect">
            <a:avLst/>
          </a:prstGeom>
          <a:noFill/>
          <a:ln>
            <a:noFill/>
          </a:ln>
        </p:spPr>
      </p:pic>
      <p:sp>
        <p:nvSpPr>
          <p:cNvPr id="60" name="Google Shape;60;p40"/>
          <p:cNvSpPr/>
          <p:nvPr/>
        </p:nvSpPr>
        <p:spPr>
          <a:xfrm>
            <a:off x="4282267" y="0"/>
            <a:ext cx="7978800" cy="6858000"/>
          </a:xfrm>
          <a:prstGeom prst="rect">
            <a:avLst/>
          </a:prstGeom>
          <a:solidFill>
            <a:srgbClr val="0C0C0C">
              <a:alpha val="8235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61" name="Google Shape;61;p40"/>
          <p:cNvSpPr txBox="1"/>
          <p:nvPr>
            <p:ph idx="1" type="subTitle"/>
          </p:nvPr>
        </p:nvSpPr>
        <p:spPr>
          <a:xfrm>
            <a:off x="4765964" y="1782925"/>
            <a:ext cx="7044000" cy="45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a:solidFill>
                  <a:schemeClr val="lt1"/>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000"/>
              <a:buNone/>
              <a:defRPr sz="1333">
                <a:solidFill>
                  <a:srgbClr val="FFFFFF"/>
                </a:solidFill>
              </a:defRPr>
            </a:lvl2pPr>
            <a:lvl3pPr lvl="2" algn="ctr">
              <a:lnSpc>
                <a:spcPct val="100000"/>
              </a:lnSpc>
              <a:spcBef>
                <a:spcPts val="0"/>
              </a:spcBef>
              <a:spcAft>
                <a:spcPts val="0"/>
              </a:spcAft>
              <a:buClr>
                <a:srgbClr val="FFFFFF"/>
              </a:buClr>
              <a:buSzPts val="1000"/>
              <a:buNone/>
              <a:defRPr sz="1333">
                <a:solidFill>
                  <a:srgbClr val="FFFFFF"/>
                </a:solidFill>
              </a:defRPr>
            </a:lvl3pPr>
            <a:lvl4pPr lvl="3" algn="ctr">
              <a:lnSpc>
                <a:spcPct val="100000"/>
              </a:lnSpc>
              <a:spcBef>
                <a:spcPts val="0"/>
              </a:spcBef>
              <a:spcAft>
                <a:spcPts val="0"/>
              </a:spcAft>
              <a:buClr>
                <a:srgbClr val="FFFFFF"/>
              </a:buClr>
              <a:buSzPts val="1000"/>
              <a:buNone/>
              <a:defRPr sz="1333">
                <a:solidFill>
                  <a:srgbClr val="FFFFFF"/>
                </a:solidFill>
              </a:defRPr>
            </a:lvl4pPr>
            <a:lvl5pPr lvl="4" algn="ctr">
              <a:lnSpc>
                <a:spcPct val="100000"/>
              </a:lnSpc>
              <a:spcBef>
                <a:spcPts val="0"/>
              </a:spcBef>
              <a:spcAft>
                <a:spcPts val="0"/>
              </a:spcAft>
              <a:buClr>
                <a:srgbClr val="FFFFFF"/>
              </a:buClr>
              <a:buSzPts val="1000"/>
              <a:buNone/>
              <a:defRPr sz="1333">
                <a:solidFill>
                  <a:srgbClr val="FFFFFF"/>
                </a:solidFill>
              </a:defRPr>
            </a:lvl5pPr>
            <a:lvl6pPr lvl="5" algn="ctr">
              <a:lnSpc>
                <a:spcPct val="100000"/>
              </a:lnSpc>
              <a:spcBef>
                <a:spcPts val="0"/>
              </a:spcBef>
              <a:spcAft>
                <a:spcPts val="0"/>
              </a:spcAft>
              <a:buClr>
                <a:srgbClr val="FFFFFF"/>
              </a:buClr>
              <a:buSzPts val="1000"/>
              <a:buNone/>
              <a:defRPr sz="1333">
                <a:solidFill>
                  <a:srgbClr val="FFFFFF"/>
                </a:solidFill>
              </a:defRPr>
            </a:lvl6pPr>
            <a:lvl7pPr lvl="6" algn="ctr">
              <a:lnSpc>
                <a:spcPct val="100000"/>
              </a:lnSpc>
              <a:spcBef>
                <a:spcPts val="0"/>
              </a:spcBef>
              <a:spcAft>
                <a:spcPts val="0"/>
              </a:spcAft>
              <a:buClr>
                <a:srgbClr val="FFFFFF"/>
              </a:buClr>
              <a:buSzPts val="1000"/>
              <a:buNone/>
              <a:defRPr sz="1333">
                <a:solidFill>
                  <a:srgbClr val="FFFFFF"/>
                </a:solidFill>
              </a:defRPr>
            </a:lvl7pPr>
            <a:lvl8pPr lvl="7" algn="ctr">
              <a:lnSpc>
                <a:spcPct val="100000"/>
              </a:lnSpc>
              <a:spcBef>
                <a:spcPts val="0"/>
              </a:spcBef>
              <a:spcAft>
                <a:spcPts val="0"/>
              </a:spcAft>
              <a:buClr>
                <a:srgbClr val="FFFFFF"/>
              </a:buClr>
              <a:buSzPts val="1000"/>
              <a:buNone/>
              <a:defRPr sz="1333">
                <a:solidFill>
                  <a:srgbClr val="FFFFFF"/>
                </a:solidFill>
              </a:defRPr>
            </a:lvl8pPr>
            <a:lvl9pPr lvl="8" algn="ctr">
              <a:lnSpc>
                <a:spcPct val="100000"/>
              </a:lnSpc>
              <a:spcBef>
                <a:spcPts val="0"/>
              </a:spcBef>
              <a:spcAft>
                <a:spcPts val="0"/>
              </a:spcAft>
              <a:buClr>
                <a:srgbClr val="FFFFFF"/>
              </a:buClr>
              <a:buSzPts val="1000"/>
              <a:buNone/>
              <a:defRPr sz="1333">
                <a:solidFill>
                  <a:srgbClr val="FFFFFF"/>
                </a:solidFill>
              </a:defRPr>
            </a:lvl9pPr>
          </a:lstStyle>
          <a:p/>
        </p:txBody>
      </p:sp>
      <p:sp>
        <p:nvSpPr>
          <p:cNvPr id="62" name="Google Shape;62;p40"/>
          <p:cNvSpPr txBox="1"/>
          <p:nvPr>
            <p:ph type="ctrTitle"/>
          </p:nvPr>
        </p:nvSpPr>
        <p:spPr>
          <a:xfrm>
            <a:off x="910729" y="1782925"/>
            <a:ext cx="3204000" cy="144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sz="4267">
                <a:solidFill>
                  <a:srgbClr val="606060"/>
                </a:solidFill>
                <a:latin typeface="Roboto Condensed"/>
                <a:ea typeface="Roboto Condensed"/>
                <a:cs typeface="Roboto Condensed"/>
                <a:sym typeface="Roboto Condensed"/>
              </a:defRPr>
            </a:lvl1pPr>
            <a:lvl2pPr lvl="1" algn="ctr">
              <a:lnSpc>
                <a:spcPct val="100000"/>
              </a:lnSpc>
              <a:spcBef>
                <a:spcPts val="0"/>
              </a:spcBef>
              <a:spcAft>
                <a:spcPts val="0"/>
              </a:spcAft>
              <a:buClr>
                <a:srgbClr val="FFFFFF"/>
              </a:buClr>
              <a:buSzPts val="1600"/>
              <a:buNone/>
              <a:defRPr sz="2133">
                <a:solidFill>
                  <a:srgbClr val="FFFFFF"/>
                </a:solidFill>
              </a:defRPr>
            </a:lvl2pPr>
            <a:lvl3pPr lvl="2" algn="ctr">
              <a:lnSpc>
                <a:spcPct val="100000"/>
              </a:lnSpc>
              <a:spcBef>
                <a:spcPts val="0"/>
              </a:spcBef>
              <a:spcAft>
                <a:spcPts val="0"/>
              </a:spcAft>
              <a:buClr>
                <a:srgbClr val="FFFFFF"/>
              </a:buClr>
              <a:buSzPts val="1600"/>
              <a:buNone/>
              <a:defRPr sz="2133">
                <a:solidFill>
                  <a:srgbClr val="FFFFFF"/>
                </a:solidFill>
              </a:defRPr>
            </a:lvl3pPr>
            <a:lvl4pPr lvl="3" algn="ctr">
              <a:lnSpc>
                <a:spcPct val="100000"/>
              </a:lnSpc>
              <a:spcBef>
                <a:spcPts val="0"/>
              </a:spcBef>
              <a:spcAft>
                <a:spcPts val="0"/>
              </a:spcAft>
              <a:buClr>
                <a:srgbClr val="FFFFFF"/>
              </a:buClr>
              <a:buSzPts val="1600"/>
              <a:buNone/>
              <a:defRPr sz="2133">
                <a:solidFill>
                  <a:srgbClr val="FFFFFF"/>
                </a:solidFill>
              </a:defRPr>
            </a:lvl4pPr>
            <a:lvl5pPr lvl="4" algn="ctr">
              <a:lnSpc>
                <a:spcPct val="100000"/>
              </a:lnSpc>
              <a:spcBef>
                <a:spcPts val="0"/>
              </a:spcBef>
              <a:spcAft>
                <a:spcPts val="0"/>
              </a:spcAft>
              <a:buClr>
                <a:srgbClr val="FFFFFF"/>
              </a:buClr>
              <a:buSzPts val="1600"/>
              <a:buNone/>
              <a:defRPr sz="2133">
                <a:solidFill>
                  <a:srgbClr val="FFFFFF"/>
                </a:solidFill>
              </a:defRPr>
            </a:lvl5pPr>
            <a:lvl6pPr lvl="5" algn="ctr">
              <a:lnSpc>
                <a:spcPct val="100000"/>
              </a:lnSpc>
              <a:spcBef>
                <a:spcPts val="0"/>
              </a:spcBef>
              <a:spcAft>
                <a:spcPts val="0"/>
              </a:spcAft>
              <a:buClr>
                <a:srgbClr val="FFFFFF"/>
              </a:buClr>
              <a:buSzPts val="1600"/>
              <a:buNone/>
              <a:defRPr sz="2133">
                <a:solidFill>
                  <a:srgbClr val="FFFFFF"/>
                </a:solidFill>
              </a:defRPr>
            </a:lvl6pPr>
            <a:lvl7pPr lvl="6" algn="ctr">
              <a:lnSpc>
                <a:spcPct val="100000"/>
              </a:lnSpc>
              <a:spcBef>
                <a:spcPts val="0"/>
              </a:spcBef>
              <a:spcAft>
                <a:spcPts val="0"/>
              </a:spcAft>
              <a:buClr>
                <a:srgbClr val="FFFFFF"/>
              </a:buClr>
              <a:buSzPts val="1600"/>
              <a:buNone/>
              <a:defRPr sz="2133">
                <a:solidFill>
                  <a:srgbClr val="FFFFFF"/>
                </a:solidFill>
              </a:defRPr>
            </a:lvl7pPr>
            <a:lvl8pPr lvl="7" algn="ctr">
              <a:lnSpc>
                <a:spcPct val="100000"/>
              </a:lnSpc>
              <a:spcBef>
                <a:spcPts val="0"/>
              </a:spcBef>
              <a:spcAft>
                <a:spcPts val="0"/>
              </a:spcAft>
              <a:buClr>
                <a:srgbClr val="FFFFFF"/>
              </a:buClr>
              <a:buSzPts val="1600"/>
              <a:buNone/>
              <a:defRPr sz="2133">
                <a:solidFill>
                  <a:srgbClr val="FFFFFF"/>
                </a:solidFill>
              </a:defRPr>
            </a:lvl8pPr>
            <a:lvl9pPr lvl="8" algn="ctr">
              <a:lnSpc>
                <a:spcPct val="100000"/>
              </a:lnSpc>
              <a:spcBef>
                <a:spcPts val="0"/>
              </a:spcBef>
              <a:spcAft>
                <a:spcPts val="0"/>
              </a:spcAft>
              <a:buClr>
                <a:srgbClr val="FFFFFF"/>
              </a:buClr>
              <a:buSzPts val="1600"/>
              <a:buNone/>
              <a:defRPr sz="2133">
                <a:solidFill>
                  <a:srgbClr val="FFFFFF"/>
                </a:solidFill>
              </a:defRPr>
            </a:lvl9pPr>
          </a:lstStyle>
          <a:p/>
        </p:txBody>
      </p:sp>
      <p:sp>
        <p:nvSpPr>
          <p:cNvPr id="63" name="Google Shape;63;p40"/>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050"/>
              <a:buFont typeface="Arial"/>
              <a:buNone/>
              <a:defRPr b="0" i="0" sz="14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p40"/>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666666"/>
              </a:buClr>
              <a:buSzPts val="2800"/>
              <a:buFont typeface="Roboto Condensed"/>
              <a:buNone/>
              <a:defRPr b="1" i="0" sz="2800" u="none" cap="none" strike="noStrike">
                <a:solidFill>
                  <a:srgbClr val="666666"/>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2pPr>
            <a:lvl3pPr lvl="2"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3pPr>
            <a:lvl4pPr lvl="3"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4pPr>
            <a:lvl5pPr lvl="4"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5pPr>
            <a:lvl6pPr lvl="5"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6pPr>
            <a:lvl7pPr lvl="6"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7pPr>
            <a:lvl8pPr lvl="7"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8pPr>
            <a:lvl9pPr lvl="8" marR="0" rtl="0" algn="l">
              <a:lnSpc>
                <a:spcPct val="100000"/>
              </a:lnSpc>
              <a:spcBef>
                <a:spcPts val="0"/>
              </a:spcBef>
              <a:spcAft>
                <a:spcPts val="0"/>
              </a:spcAft>
              <a:buClr>
                <a:srgbClr val="666666"/>
              </a:buClr>
              <a:buSzPts val="2800"/>
              <a:buFont typeface="Squada One"/>
              <a:buNone/>
              <a:defRPr b="0" i="0" sz="2800" u="none" cap="none" strike="noStrike">
                <a:solidFill>
                  <a:srgbClr val="666666"/>
                </a:solidFill>
                <a:latin typeface="Squada One"/>
                <a:ea typeface="Squada One"/>
                <a:cs typeface="Squada One"/>
                <a:sym typeface="Squada One"/>
              </a:defRPr>
            </a:lvl9pPr>
          </a:lstStyle>
          <a:p/>
        </p:txBody>
      </p:sp>
      <p:sp>
        <p:nvSpPr>
          <p:cNvPr id="7" name="Google Shape;7;p3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1pPr>
            <a:lvl2pPr indent="-304800" lvl="1" marL="914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2pPr>
            <a:lvl3pPr indent="-304800" lvl="2" marL="1371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3pPr>
            <a:lvl4pPr indent="-304800" lvl="3" marL="18288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4pPr>
            <a:lvl5pPr indent="-304800" lvl="4" marL="22860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5pPr>
            <a:lvl6pPr indent="-304800" lvl="5" marL="27432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6pPr>
            <a:lvl7pPr indent="-304800" lvl="6" marL="32004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7pPr>
            <a:lvl8pPr indent="-304800" lvl="7" marL="3657600" marR="0" rtl="0" algn="l">
              <a:lnSpc>
                <a:spcPct val="115000"/>
              </a:lnSpc>
              <a:spcBef>
                <a:spcPts val="1600"/>
              </a:spcBef>
              <a:spcAft>
                <a:spcPts val="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8pPr>
            <a:lvl9pPr indent="-304800" lvl="8" marL="4114800" marR="0" rtl="0" algn="l">
              <a:lnSpc>
                <a:spcPct val="115000"/>
              </a:lnSpc>
              <a:spcBef>
                <a:spcPts val="1600"/>
              </a:spcBef>
              <a:spcAft>
                <a:spcPts val="1600"/>
              </a:spcAft>
              <a:buClr>
                <a:srgbClr val="666666"/>
              </a:buClr>
              <a:buSzPts val="1200"/>
              <a:buFont typeface="Roboto Slab"/>
              <a:buChar char="■"/>
              <a:defRPr b="0" i="0" sz="1200" u="none" cap="none" strike="noStrike">
                <a:solidFill>
                  <a:srgbClr val="666666"/>
                </a:solidFill>
                <a:latin typeface="Roboto Slab"/>
                <a:ea typeface="Roboto Slab"/>
                <a:cs typeface="Roboto Slab"/>
                <a:sym typeface="Roboto Slab"/>
              </a:defRPr>
            </a:lvl9pPr>
          </a:lstStyle>
          <a:p/>
        </p:txBody>
      </p:sp>
      <p:sp>
        <p:nvSpPr>
          <p:cNvPr id="8" name="Google Shape;8;p30"/>
          <p:cNvSpPr txBox="1"/>
          <p:nvPr>
            <p:ph idx="12" type="sldNum"/>
          </p:nvPr>
        </p:nvSpPr>
        <p:spPr>
          <a:xfrm>
            <a:off x="11409045" y="6333135"/>
            <a:ext cx="731600" cy="5248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733" u="none" cap="none" strike="noStrike">
                <a:solidFill>
                  <a:srgbClr val="666666"/>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mc:Choice Requires="p14">
      <p:transition spd="slow" p14:dur="7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7.png"/><Relationship Id="rId13" Type="http://schemas.openxmlformats.org/officeDocument/2006/relationships/image" Target="../media/image38.png"/><Relationship Id="rId12"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40.png"/><Relationship Id="rId15" Type="http://schemas.openxmlformats.org/officeDocument/2006/relationships/image" Target="../media/image41.png"/><Relationship Id="rId14" Type="http://schemas.openxmlformats.org/officeDocument/2006/relationships/image" Target="../media/image49.png"/><Relationship Id="rId17" Type="http://schemas.openxmlformats.org/officeDocument/2006/relationships/image" Target="../media/image44.png"/><Relationship Id="rId16" Type="http://schemas.openxmlformats.org/officeDocument/2006/relationships/image" Target="../media/image37.png"/><Relationship Id="rId5" Type="http://schemas.openxmlformats.org/officeDocument/2006/relationships/image" Target="../media/image24.png"/><Relationship Id="rId6" Type="http://schemas.openxmlformats.org/officeDocument/2006/relationships/image" Target="../media/image43.png"/><Relationship Id="rId18" Type="http://schemas.openxmlformats.org/officeDocument/2006/relationships/image" Target="../media/image63.png"/><Relationship Id="rId7" Type="http://schemas.openxmlformats.org/officeDocument/2006/relationships/image" Target="../media/image36.pn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2.png"/><Relationship Id="rId5" Type="http://schemas.openxmlformats.org/officeDocument/2006/relationships/image" Target="../media/image54.png"/><Relationship Id="rId6" Type="http://schemas.openxmlformats.org/officeDocument/2006/relationships/image" Target="../media/image80.png"/><Relationship Id="rId7" Type="http://schemas.openxmlformats.org/officeDocument/2006/relationships/image" Target="../media/image65.png"/><Relationship Id="rId8"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2.png"/><Relationship Id="rId5" Type="http://schemas.openxmlformats.org/officeDocument/2006/relationships/image" Target="../media/image58.png"/><Relationship Id="rId6" Type="http://schemas.openxmlformats.org/officeDocument/2006/relationships/image" Target="../media/image76.png"/><Relationship Id="rId7" Type="http://schemas.openxmlformats.org/officeDocument/2006/relationships/image" Target="../media/image56.png"/><Relationship Id="rId8"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61.png"/><Relationship Id="rId9" Type="http://schemas.openxmlformats.org/officeDocument/2006/relationships/image" Target="../media/image2.png"/><Relationship Id="rId5" Type="http://schemas.openxmlformats.org/officeDocument/2006/relationships/image" Target="../media/image62.png"/><Relationship Id="rId6" Type="http://schemas.openxmlformats.org/officeDocument/2006/relationships/image" Target="../media/image81.png"/><Relationship Id="rId7" Type="http://schemas.openxmlformats.org/officeDocument/2006/relationships/image" Target="../media/image60.png"/><Relationship Id="rId8"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84.png"/><Relationship Id="rId9" Type="http://schemas.openxmlformats.org/officeDocument/2006/relationships/image" Target="../media/image2.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66.png"/><Relationship Id="rId8"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82.png"/><Relationship Id="rId6" Type="http://schemas.openxmlformats.org/officeDocument/2006/relationships/image" Target="../media/image70.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6.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7.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attackmap.sonicwall.com/live-attack-map/" TargetMode="External"/><Relationship Id="rId4" Type="http://schemas.openxmlformats.org/officeDocument/2006/relationships/image" Target="../media/image46.png"/><Relationship Id="rId5" Type="http://schemas.openxmlformats.org/officeDocument/2006/relationships/hyperlink" Target="https://threatmap.fortiguard.com/" TargetMode="External"/><Relationship Id="rId6" Type="http://schemas.openxmlformats.org/officeDocument/2006/relationships/image" Target="../media/image33.png"/><Relationship Id="rId7" Type="http://schemas.openxmlformats.org/officeDocument/2006/relationships/hyperlink" Target="https://threatmap.fortiguard.com/" TargetMode="External"/><Relationship Id="rId8" Type="http://schemas.openxmlformats.org/officeDocument/2006/relationships/hyperlink" Target="https://attackmap.sonicwall.com/live-attack-ma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type="ctrTitle"/>
          </p:nvPr>
        </p:nvSpPr>
        <p:spPr>
          <a:xfrm>
            <a:off x="4617587" y="3508563"/>
            <a:ext cx="7574412" cy="1642533"/>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9600"/>
              <a:buNone/>
            </a:pPr>
            <a:r>
              <a:rPr lang="en-US">
                <a:solidFill>
                  <a:schemeClr val="lt1"/>
                </a:solidFill>
              </a:rPr>
              <a:t>What Is </a:t>
            </a:r>
            <a:endParaRPr>
              <a:solidFill>
                <a:schemeClr val="lt1"/>
              </a:solidFill>
            </a:endParaRPr>
          </a:p>
          <a:p>
            <a:pPr indent="0" lvl="0" marL="0" rtl="0" algn="ctr">
              <a:lnSpc>
                <a:spcPct val="100000"/>
              </a:lnSpc>
              <a:spcBef>
                <a:spcPts val="0"/>
              </a:spcBef>
              <a:spcAft>
                <a:spcPts val="0"/>
              </a:spcAft>
              <a:buSzPts val="9600"/>
              <a:buNone/>
            </a:pPr>
            <a:r>
              <a:rPr lang="en-US">
                <a:solidFill>
                  <a:srgbClr val="2EA363"/>
                </a:solidFill>
              </a:rPr>
              <a:t>Cybersecurity?</a:t>
            </a:r>
            <a:endParaRPr>
              <a:solidFill>
                <a:srgbClr val="2EA363"/>
              </a:solidFill>
            </a:endParaRPr>
          </a:p>
        </p:txBody>
      </p:sp>
      <p:sp>
        <p:nvSpPr>
          <p:cNvPr id="123" name="Google Shape;123;p1"/>
          <p:cNvSpPr/>
          <p:nvPr/>
        </p:nvSpPr>
        <p:spPr>
          <a:xfrm>
            <a:off x="2178050" y="4603750"/>
            <a:ext cx="1915676" cy="14038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pic>
        <p:nvPicPr>
          <p:cNvPr id="124" name="Google Shape;124;p1"/>
          <p:cNvPicPr preferRelativeResize="0"/>
          <p:nvPr/>
        </p:nvPicPr>
        <p:blipFill rotWithShape="1">
          <a:blip r:embed="rId3">
            <a:alphaModFix/>
          </a:blip>
          <a:srcRect b="29408" l="0" r="0" t="29404"/>
          <a:stretch/>
        </p:blipFill>
        <p:spPr>
          <a:xfrm>
            <a:off x="158925" y="3594176"/>
            <a:ext cx="4406481" cy="8585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2"/>
          <p:cNvPicPr preferRelativeResize="0"/>
          <p:nvPr/>
        </p:nvPicPr>
        <p:blipFill rotWithShape="1">
          <a:blip r:embed="rId3">
            <a:alphaModFix/>
          </a:blip>
          <a:srcRect b="0" l="-2" r="0" t="0"/>
          <a:stretch/>
        </p:blipFill>
        <p:spPr>
          <a:xfrm>
            <a:off x="1" y="1"/>
            <a:ext cx="6400800" cy="6858000"/>
          </a:xfrm>
          <a:prstGeom prst="rect">
            <a:avLst/>
          </a:prstGeom>
          <a:noFill/>
          <a:ln>
            <a:noFill/>
          </a:ln>
        </p:spPr>
      </p:pic>
      <p:sp>
        <p:nvSpPr>
          <p:cNvPr id="273" name="Google Shape;273;p12"/>
          <p:cNvSpPr/>
          <p:nvPr/>
        </p:nvSpPr>
        <p:spPr>
          <a:xfrm flipH="1" rot="10800000">
            <a:off x="0" y="-9608"/>
            <a:ext cx="6400801" cy="6867608"/>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74" name="Google Shape;274;p12"/>
          <p:cNvSpPr txBox="1"/>
          <p:nvPr/>
        </p:nvSpPr>
        <p:spPr>
          <a:xfrm>
            <a:off x="1440031" y="1587421"/>
            <a:ext cx="4728540" cy="1651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BLACK  </a:t>
            </a:r>
            <a:r>
              <a:rPr b="1" i="0" lang="en-US" sz="3200" u="none" cap="none" strike="noStrike">
                <a:solidFill>
                  <a:schemeClr val="lt1"/>
                </a:solidFill>
                <a:latin typeface="Roboto Condensed"/>
                <a:ea typeface="Roboto Condensed"/>
                <a:cs typeface="Roboto Condensed"/>
                <a:sym typeface="Roboto Condensed"/>
              </a:rPr>
              <a:t>HAT HACKER</a:t>
            </a:r>
            <a:endParaRPr b="1" i="0" sz="3200" u="none" cap="none" strike="noStrike">
              <a:solidFill>
                <a:schemeClr val="lt1"/>
              </a:solidFill>
              <a:latin typeface="Roboto Condensed"/>
              <a:ea typeface="Roboto Condensed"/>
              <a:cs typeface="Roboto Condensed"/>
              <a:sym typeface="Roboto Condensed"/>
            </a:endParaRPr>
          </a:p>
        </p:txBody>
      </p:sp>
      <p:sp>
        <p:nvSpPr>
          <p:cNvPr id="275" name="Google Shape;275;p12"/>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76" name="Google Shape;276;p12"/>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77" name="Google Shape;277;p12"/>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Roboto Condensed"/>
                <a:ea typeface="Roboto Condensed"/>
                <a:cs typeface="Roboto Condensed"/>
                <a:sym typeface="Roboto Condensed"/>
              </a:rPr>
              <a:t>‹#›</a:t>
            </a:fld>
            <a:endParaRPr b="0" i="0" sz="1200" u="none" cap="none" strike="noStrike">
              <a:solidFill>
                <a:schemeClr val="dk1"/>
              </a:solidFill>
              <a:latin typeface="Roboto Condensed"/>
              <a:ea typeface="Roboto Condensed"/>
              <a:cs typeface="Roboto Condensed"/>
              <a:sym typeface="Roboto Condensed"/>
            </a:endParaRPr>
          </a:p>
        </p:txBody>
      </p:sp>
      <p:sp>
        <p:nvSpPr>
          <p:cNvPr id="278" name="Google Shape;278;p12"/>
          <p:cNvSpPr/>
          <p:nvPr/>
        </p:nvSpPr>
        <p:spPr>
          <a:xfrm>
            <a:off x="6652443" y="2399800"/>
            <a:ext cx="4700512" cy="2369880"/>
          </a:xfrm>
          <a:prstGeom prst="rect">
            <a:avLst/>
          </a:prstGeom>
          <a:noFill/>
          <a:ln>
            <a:noFill/>
          </a:ln>
        </p:spPr>
        <p:txBody>
          <a:bodyPr anchorCtr="0" anchor="t" bIns="45700" lIns="91425" spcFirstLastPara="1" rIns="91425" wrap="square" tIns="45700">
            <a:noAutofit/>
          </a:bodyPr>
          <a:lstStyle/>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Very Skilled with technology</a:t>
            </a:r>
            <a:endParaRPr b="0" i="0" sz="1400" u="none" cap="none" strike="noStrike">
              <a:solidFill>
                <a:srgbClr val="000000"/>
              </a:solidFill>
              <a:latin typeface="Arial"/>
              <a:ea typeface="Arial"/>
              <a:cs typeface="Arial"/>
              <a:sym typeface="Arial"/>
            </a:endParaRPr>
          </a:p>
          <a:p>
            <a:pPr indent="-231775" lvl="0" marL="231775" marR="0" rtl="0" algn="l">
              <a:lnSpc>
                <a:spcPct val="120000"/>
              </a:lnSpc>
              <a:spcBef>
                <a:spcPts val="240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Someone who tries to access a system with criminal intent and without proper authorization</a:t>
            </a:r>
            <a:endParaRPr b="0" i="0" sz="1400" u="none" cap="none" strike="noStrike">
              <a:solidFill>
                <a:srgbClr val="000000"/>
              </a:solidFill>
              <a:latin typeface="Arial"/>
              <a:ea typeface="Arial"/>
              <a:cs typeface="Arial"/>
              <a:sym typeface="Arial"/>
            </a:endParaRPr>
          </a:p>
          <a:p>
            <a:pPr indent="-231775" lvl="0" marL="231775" marR="0" rtl="0" algn="l">
              <a:lnSpc>
                <a:spcPct val="120000"/>
              </a:lnSpc>
              <a:spcBef>
                <a:spcPts val="240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They do not always have to access a system but can also place a “bug” that gives harmful intent</a:t>
            </a:r>
            <a:endParaRPr b="0" i="0" sz="1800" u="none" cap="none" strike="noStrike">
              <a:solidFill>
                <a:schemeClr val="dk1"/>
              </a:solidFill>
              <a:latin typeface="Roboto Condensed"/>
              <a:ea typeface="Roboto Condensed"/>
              <a:cs typeface="Roboto Condensed"/>
              <a:sym typeface="Roboto Condensed"/>
            </a:endParaRPr>
          </a:p>
        </p:txBody>
      </p:sp>
      <p:sp>
        <p:nvSpPr>
          <p:cNvPr id="279" name="Google Shape;279;p12"/>
          <p:cNvSpPr/>
          <p:nvPr/>
        </p:nvSpPr>
        <p:spPr>
          <a:xfrm>
            <a:off x="1433681" y="1587421"/>
            <a:ext cx="1882247"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2EA363"/>
                </a:solidFill>
                <a:latin typeface="Roboto Condensed"/>
                <a:ea typeface="Roboto Condensed"/>
                <a:cs typeface="Roboto Condensed"/>
                <a:sym typeface="Roboto Condensed"/>
              </a:rPr>
              <a:t>BLACK</a:t>
            </a:r>
            <a:endParaRPr b="1" i="0" sz="4800" u="none" cap="none" strike="noStrike">
              <a:solidFill>
                <a:srgbClr val="2EA363"/>
              </a:solidFill>
              <a:latin typeface="Roboto Condensed"/>
              <a:ea typeface="Roboto Condensed"/>
              <a:cs typeface="Roboto Condensed"/>
              <a:sym typeface="Roboto Condensed"/>
            </a:endParaRPr>
          </a:p>
        </p:txBody>
      </p:sp>
      <p:pic>
        <p:nvPicPr>
          <p:cNvPr id="280" name="Google Shape;280;p12"/>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500"/>
                                        <p:tgtEl>
                                          <p:spTgt spid="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500"/>
                                        <p:tgtEl>
                                          <p:spTgt spid="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500"/>
                                        <p:tgtEl>
                                          <p:spTgt spid="2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3"/>
          <p:cNvPicPr preferRelativeResize="0"/>
          <p:nvPr/>
        </p:nvPicPr>
        <p:blipFill rotWithShape="1">
          <a:blip r:embed="rId3">
            <a:alphaModFix/>
          </a:blip>
          <a:srcRect b="0" l="-2" r="0" t="0"/>
          <a:stretch/>
        </p:blipFill>
        <p:spPr>
          <a:xfrm>
            <a:off x="1" y="1"/>
            <a:ext cx="6400800" cy="6858000"/>
          </a:xfrm>
          <a:prstGeom prst="rect">
            <a:avLst/>
          </a:prstGeom>
          <a:noFill/>
          <a:ln>
            <a:noFill/>
          </a:ln>
        </p:spPr>
      </p:pic>
      <p:sp>
        <p:nvSpPr>
          <p:cNvPr id="286" name="Google Shape;286;p13"/>
          <p:cNvSpPr/>
          <p:nvPr/>
        </p:nvSpPr>
        <p:spPr>
          <a:xfrm flipH="1" rot="10800000">
            <a:off x="0" y="-9608"/>
            <a:ext cx="6400801" cy="6867608"/>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87" name="Google Shape;287;p13"/>
          <p:cNvSpPr txBox="1"/>
          <p:nvPr/>
        </p:nvSpPr>
        <p:spPr>
          <a:xfrm>
            <a:off x="1440031" y="1588316"/>
            <a:ext cx="4728540" cy="1651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WHITE  </a:t>
            </a:r>
            <a:r>
              <a:rPr b="1" i="0" lang="en-US" sz="3200" u="none" cap="none" strike="noStrike">
                <a:solidFill>
                  <a:schemeClr val="lt1"/>
                </a:solidFill>
                <a:latin typeface="Roboto Condensed"/>
                <a:ea typeface="Roboto Condensed"/>
                <a:cs typeface="Roboto Condensed"/>
                <a:sym typeface="Roboto Condensed"/>
              </a:rPr>
              <a:t>HAT HACKER</a:t>
            </a:r>
            <a:endParaRPr b="1" i="0" sz="3200" u="none" cap="none" strike="noStrike">
              <a:solidFill>
                <a:schemeClr val="lt1"/>
              </a:solidFill>
              <a:latin typeface="Roboto Condensed"/>
              <a:ea typeface="Roboto Condensed"/>
              <a:cs typeface="Roboto Condensed"/>
              <a:sym typeface="Roboto Condensed"/>
            </a:endParaRPr>
          </a:p>
        </p:txBody>
      </p:sp>
      <p:sp>
        <p:nvSpPr>
          <p:cNvPr id="288" name="Google Shape;288;p13"/>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89" name="Google Shape;289;p13"/>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90" name="Google Shape;290;p13"/>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Roboto Condensed"/>
                <a:ea typeface="Roboto Condensed"/>
                <a:cs typeface="Roboto Condensed"/>
                <a:sym typeface="Roboto Condensed"/>
              </a:rPr>
              <a:t>‹#›</a:t>
            </a:fld>
            <a:endParaRPr b="0" i="0" sz="1200" u="none" cap="none" strike="noStrike">
              <a:solidFill>
                <a:schemeClr val="dk1"/>
              </a:solidFill>
              <a:latin typeface="Roboto Condensed"/>
              <a:ea typeface="Roboto Condensed"/>
              <a:cs typeface="Roboto Condensed"/>
              <a:sym typeface="Roboto Condensed"/>
            </a:endParaRPr>
          </a:p>
        </p:txBody>
      </p:sp>
      <p:sp>
        <p:nvSpPr>
          <p:cNvPr id="291" name="Google Shape;291;p13"/>
          <p:cNvSpPr/>
          <p:nvPr/>
        </p:nvSpPr>
        <p:spPr>
          <a:xfrm>
            <a:off x="6652443" y="2399800"/>
            <a:ext cx="4581614" cy="2676887"/>
          </a:xfrm>
          <a:prstGeom prst="rect">
            <a:avLst/>
          </a:prstGeom>
          <a:noFill/>
          <a:ln>
            <a:noFill/>
          </a:ln>
        </p:spPr>
        <p:txBody>
          <a:bodyPr anchorCtr="0" anchor="t" bIns="45700" lIns="91425" spcFirstLastPara="1" rIns="91425" wrap="square" tIns="45700">
            <a:noAutofit/>
          </a:bodyPr>
          <a:lstStyle/>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Someone who has permission to access a system using methods a black hat hacker might try in order to look for vulnerabilities</a:t>
            </a:r>
            <a:endParaRPr b="0" i="0" sz="1400" u="none" cap="none" strike="noStrike">
              <a:solidFill>
                <a:srgbClr val="000000"/>
              </a:solidFill>
              <a:latin typeface="Arial"/>
              <a:ea typeface="Arial"/>
              <a:cs typeface="Arial"/>
              <a:sym typeface="Arial"/>
            </a:endParaRPr>
          </a:p>
          <a:p>
            <a:pPr indent="-231775" lvl="0" marL="231775" marR="0" rtl="0" algn="l">
              <a:lnSpc>
                <a:spcPct val="120000"/>
              </a:lnSpc>
              <a:spcBef>
                <a:spcPts val="240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Hired to do so or it is their job to hack for beneficial reasons</a:t>
            </a:r>
            <a:endParaRPr b="0" i="0" sz="1400" u="none" cap="none" strike="noStrike">
              <a:solidFill>
                <a:srgbClr val="000000"/>
              </a:solidFill>
              <a:latin typeface="Arial"/>
              <a:ea typeface="Arial"/>
              <a:cs typeface="Arial"/>
              <a:sym typeface="Arial"/>
            </a:endParaRPr>
          </a:p>
          <a:p>
            <a:pPr indent="-117475" lvl="0" marL="231775" marR="0" rtl="0" algn="l">
              <a:lnSpc>
                <a:spcPct val="120000"/>
              </a:lnSpc>
              <a:spcBef>
                <a:spcPts val="2400"/>
              </a:spcBef>
              <a:spcAft>
                <a:spcPts val="0"/>
              </a:spcAft>
              <a:buClr>
                <a:schemeClr val="dk2"/>
              </a:buClr>
              <a:buSzPts val="1800"/>
              <a:buFont typeface="Arial"/>
              <a:buNone/>
            </a:pPr>
            <a:r>
              <a:t/>
            </a:r>
            <a:endParaRPr b="0" i="0" sz="1800" u="none" cap="none" strike="noStrike">
              <a:solidFill>
                <a:schemeClr val="dk1"/>
              </a:solidFill>
              <a:latin typeface="Roboto Condensed"/>
              <a:ea typeface="Roboto Condensed"/>
              <a:cs typeface="Roboto Condensed"/>
              <a:sym typeface="Roboto Condensed"/>
            </a:endParaRPr>
          </a:p>
        </p:txBody>
      </p:sp>
      <p:sp>
        <p:nvSpPr>
          <p:cNvPr id="292" name="Google Shape;292;p13"/>
          <p:cNvSpPr/>
          <p:nvPr/>
        </p:nvSpPr>
        <p:spPr>
          <a:xfrm>
            <a:off x="1440031" y="1587421"/>
            <a:ext cx="1827744"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2EA363"/>
                </a:solidFill>
                <a:latin typeface="Roboto Condensed"/>
                <a:ea typeface="Roboto Condensed"/>
                <a:cs typeface="Roboto Condensed"/>
                <a:sym typeface="Roboto Condensed"/>
              </a:rPr>
              <a:t>WHITE</a:t>
            </a:r>
            <a:endParaRPr b="1" i="0" sz="4800" u="none" cap="none" strike="noStrike">
              <a:solidFill>
                <a:srgbClr val="2EA363"/>
              </a:solidFill>
              <a:latin typeface="Roboto Condensed"/>
              <a:ea typeface="Roboto Condensed"/>
              <a:cs typeface="Roboto Condensed"/>
              <a:sym typeface="Roboto Condensed"/>
            </a:endParaRPr>
          </a:p>
        </p:txBody>
      </p:sp>
      <p:pic>
        <p:nvPicPr>
          <p:cNvPr id="293" name="Google Shape;293;p13"/>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Effect filter="fade" transition="in">
                                      <p:cBhvr>
                                        <p:cTn dur="500"/>
                                        <p:tgtEl>
                                          <p:spTgt spid="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animEffect filter="fade" transition="in">
                                      <p:cBhvr>
                                        <p:cTn dur="500"/>
                                        <p:tgtEl>
                                          <p:spTgt spid="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animEffect filter="fade" transition="in">
                                      <p:cBhvr>
                                        <p:cTn dur="500"/>
                                        <p:tgtEl>
                                          <p:spTgt spid="2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14"/>
          <p:cNvPicPr preferRelativeResize="0"/>
          <p:nvPr/>
        </p:nvPicPr>
        <p:blipFill rotWithShape="1">
          <a:blip r:embed="rId3">
            <a:alphaModFix/>
          </a:blip>
          <a:srcRect b="0" l="-2" r="0" t="0"/>
          <a:stretch/>
        </p:blipFill>
        <p:spPr>
          <a:xfrm>
            <a:off x="1" y="1"/>
            <a:ext cx="6400800" cy="6858000"/>
          </a:xfrm>
          <a:prstGeom prst="rect">
            <a:avLst/>
          </a:prstGeom>
          <a:noFill/>
          <a:ln>
            <a:noFill/>
          </a:ln>
        </p:spPr>
      </p:pic>
      <p:sp>
        <p:nvSpPr>
          <p:cNvPr id="299" name="Google Shape;299;p14"/>
          <p:cNvSpPr/>
          <p:nvPr/>
        </p:nvSpPr>
        <p:spPr>
          <a:xfrm flipH="1" rot="10800000">
            <a:off x="0" y="-9608"/>
            <a:ext cx="6400801" cy="6867608"/>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00" name="Google Shape;300;p14"/>
          <p:cNvSpPr txBox="1"/>
          <p:nvPr/>
        </p:nvSpPr>
        <p:spPr>
          <a:xfrm>
            <a:off x="1440031" y="1588316"/>
            <a:ext cx="4728540" cy="1651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GREY  </a:t>
            </a:r>
            <a:r>
              <a:rPr b="1" i="0" lang="en-US" sz="3200" u="none" cap="none" strike="noStrike">
                <a:solidFill>
                  <a:schemeClr val="lt1"/>
                </a:solidFill>
                <a:latin typeface="Roboto Condensed"/>
                <a:ea typeface="Roboto Condensed"/>
                <a:cs typeface="Roboto Condensed"/>
                <a:sym typeface="Roboto Condensed"/>
              </a:rPr>
              <a:t>HAT HACKER</a:t>
            </a:r>
            <a:endParaRPr b="1" i="0" sz="3200" u="none" cap="none" strike="noStrike">
              <a:solidFill>
                <a:schemeClr val="lt1"/>
              </a:solidFill>
              <a:latin typeface="Roboto Condensed"/>
              <a:ea typeface="Roboto Condensed"/>
              <a:cs typeface="Roboto Condensed"/>
              <a:sym typeface="Roboto Condensed"/>
            </a:endParaRPr>
          </a:p>
        </p:txBody>
      </p:sp>
      <p:sp>
        <p:nvSpPr>
          <p:cNvPr id="301" name="Google Shape;301;p14"/>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02" name="Google Shape;302;p14"/>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03" name="Google Shape;303;p14"/>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Roboto Condensed"/>
                <a:ea typeface="Roboto Condensed"/>
                <a:cs typeface="Roboto Condensed"/>
                <a:sym typeface="Roboto Condensed"/>
              </a:rPr>
              <a:t>‹#›</a:t>
            </a:fld>
            <a:endParaRPr b="0" i="0" sz="1200" u="none" cap="none" strike="noStrike">
              <a:solidFill>
                <a:schemeClr val="dk1"/>
              </a:solidFill>
              <a:latin typeface="Roboto Condensed"/>
              <a:ea typeface="Roboto Condensed"/>
              <a:cs typeface="Roboto Condensed"/>
              <a:sym typeface="Roboto Condensed"/>
            </a:endParaRPr>
          </a:p>
        </p:txBody>
      </p:sp>
      <p:sp>
        <p:nvSpPr>
          <p:cNvPr id="304" name="Google Shape;304;p14"/>
          <p:cNvSpPr/>
          <p:nvPr/>
        </p:nvSpPr>
        <p:spPr>
          <a:xfrm>
            <a:off x="6652443" y="2399800"/>
            <a:ext cx="5089614" cy="3010055"/>
          </a:xfrm>
          <a:prstGeom prst="rect">
            <a:avLst/>
          </a:prstGeom>
          <a:noFill/>
          <a:ln>
            <a:noFill/>
          </a:ln>
        </p:spPr>
        <p:txBody>
          <a:bodyPr anchorCtr="0" anchor="t" bIns="45700" lIns="91425" spcFirstLastPara="1" rIns="91425" wrap="square" tIns="45700">
            <a:noAutofit/>
          </a:bodyPr>
          <a:lstStyle/>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A mix between both Black and White hat hackers</a:t>
            </a:r>
            <a:endParaRPr b="0" i="0" sz="1400" u="none" cap="none" strike="noStrike">
              <a:solidFill>
                <a:srgbClr val="000000"/>
              </a:solidFill>
              <a:latin typeface="Arial"/>
              <a:ea typeface="Arial"/>
              <a:cs typeface="Arial"/>
              <a:sym typeface="Arial"/>
            </a:endParaRPr>
          </a:p>
          <a:p>
            <a:pPr indent="-231775" lvl="0" marL="231775" marR="0" rtl="0" algn="l">
              <a:lnSpc>
                <a:spcPct val="120000"/>
              </a:lnSpc>
              <a:spcBef>
                <a:spcPts val="240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Is not given permission or authorization but will still hack and advise a company of its vulnerabilities. Expecting fee or money to help fix the vulnerability.</a:t>
            </a:r>
            <a:endParaRPr b="0" i="0" sz="1400" u="none" cap="none" strike="noStrike">
              <a:solidFill>
                <a:srgbClr val="000000"/>
              </a:solidFill>
              <a:latin typeface="Arial"/>
              <a:ea typeface="Arial"/>
              <a:cs typeface="Arial"/>
              <a:sym typeface="Arial"/>
            </a:endParaRPr>
          </a:p>
          <a:p>
            <a:pPr indent="-117475" lvl="0" marL="231775" marR="0" rtl="0" algn="l">
              <a:lnSpc>
                <a:spcPct val="120000"/>
              </a:lnSpc>
              <a:spcBef>
                <a:spcPts val="2400"/>
              </a:spcBef>
              <a:spcAft>
                <a:spcPts val="0"/>
              </a:spcAft>
              <a:buClr>
                <a:schemeClr val="dk2"/>
              </a:buClr>
              <a:buSzPts val="1800"/>
              <a:buFont typeface="Arial"/>
              <a:buNone/>
            </a:pPr>
            <a:r>
              <a:t/>
            </a:r>
            <a:endParaRPr b="0" i="0" sz="1800" u="none" cap="none" strike="noStrike">
              <a:solidFill>
                <a:schemeClr val="dk1"/>
              </a:solidFill>
              <a:latin typeface="Roboto Condensed"/>
              <a:ea typeface="Roboto Condensed"/>
              <a:cs typeface="Roboto Condensed"/>
              <a:sym typeface="Roboto Condensed"/>
            </a:endParaRPr>
          </a:p>
          <a:p>
            <a:pPr indent="-117475" lvl="0" marL="231775" marR="0" rtl="0" algn="l">
              <a:lnSpc>
                <a:spcPct val="120000"/>
              </a:lnSpc>
              <a:spcBef>
                <a:spcPts val="2400"/>
              </a:spcBef>
              <a:spcAft>
                <a:spcPts val="0"/>
              </a:spcAft>
              <a:buClr>
                <a:schemeClr val="dk2"/>
              </a:buClr>
              <a:buSzPts val="1800"/>
              <a:buFont typeface="Arial"/>
              <a:buNone/>
            </a:pPr>
            <a:r>
              <a:t/>
            </a:r>
            <a:endParaRPr b="0" i="0" sz="1800" u="none" cap="none" strike="noStrike">
              <a:solidFill>
                <a:schemeClr val="dk1"/>
              </a:solidFill>
              <a:latin typeface="Roboto Condensed"/>
              <a:ea typeface="Roboto Condensed"/>
              <a:cs typeface="Roboto Condensed"/>
              <a:sym typeface="Roboto Condensed"/>
            </a:endParaRPr>
          </a:p>
        </p:txBody>
      </p:sp>
      <p:sp>
        <p:nvSpPr>
          <p:cNvPr id="305" name="Google Shape;305;p14"/>
          <p:cNvSpPr/>
          <p:nvPr/>
        </p:nvSpPr>
        <p:spPr>
          <a:xfrm>
            <a:off x="1440031" y="1587421"/>
            <a:ext cx="152157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2EA363"/>
                </a:solidFill>
                <a:latin typeface="Roboto Condensed"/>
                <a:ea typeface="Roboto Condensed"/>
                <a:cs typeface="Roboto Condensed"/>
                <a:sym typeface="Roboto Condensed"/>
              </a:rPr>
              <a:t>GREY</a:t>
            </a:r>
            <a:endParaRPr b="1" i="0" sz="4800" u="none" cap="none" strike="noStrike">
              <a:solidFill>
                <a:srgbClr val="2EA363"/>
              </a:solidFill>
              <a:latin typeface="Roboto Condensed"/>
              <a:ea typeface="Roboto Condensed"/>
              <a:cs typeface="Roboto Condensed"/>
              <a:sym typeface="Roboto Condensed"/>
            </a:endParaRPr>
          </a:p>
        </p:txBody>
      </p:sp>
      <p:pic>
        <p:nvPicPr>
          <p:cNvPr id="306" name="Google Shape;306;p14"/>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5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5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5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500"/>
                                        <p:tgtEl>
                                          <p:spTgt spid="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6"/>
          <p:cNvSpPr txBox="1"/>
          <p:nvPr>
            <p:ph idx="1" type="subTitle"/>
          </p:nvPr>
        </p:nvSpPr>
        <p:spPr>
          <a:xfrm>
            <a:off x="1501255" y="3429000"/>
            <a:ext cx="9403200" cy="2858100"/>
          </a:xfrm>
          <a:prstGeom prst="rect">
            <a:avLst/>
          </a:prstGeom>
          <a:noFill/>
          <a:ln>
            <a:noFill/>
          </a:ln>
        </p:spPr>
        <p:txBody>
          <a:bodyPr anchorCtr="0" anchor="t" bIns="91425" lIns="91425" spcFirstLastPara="1" rIns="91425" wrap="square" tIns="91425">
            <a:noAutofit/>
          </a:bodyPr>
          <a:lstStyle/>
          <a:p>
            <a:pPr indent="-285750" lvl="0" marL="285750" rtl="0" algn="l">
              <a:lnSpc>
                <a:spcPct val="120000"/>
              </a:lnSpc>
              <a:spcBef>
                <a:spcPts val="0"/>
              </a:spcBef>
              <a:spcAft>
                <a:spcPts val="0"/>
              </a:spcAft>
              <a:buClr>
                <a:srgbClr val="2EA363"/>
              </a:buClr>
              <a:buSzPts val="1800"/>
              <a:buFont typeface="Arial"/>
              <a:buChar char="●"/>
            </a:pPr>
            <a:r>
              <a:rPr lang="en-US" sz="1800"/>
              <a:t>The essential services that </a:t>
            </a:r>
            <a:r>
              <a:rPr b="1" lang="en-US" sz="1800"/>
              <a:t>our country depend on</a:t>
            </a:r>
            <a:r>
              <a:rPr lang="en-US" sz="1800"/>
              <a:t>. These are the </a:t>
            </a:r>
            <a:r>
              <a:rPr b="1" lang="en-US" sz="1800"/>
              <a:t>backbone </a:t>
            </a:r>
            <a:r>
              <a:rPr lang="en-US" sz="1800"/>
              <a:t>and what America depends on to function. </a:t>
            </a:r>
            <a:endParaRPr/>
          </a:p>
          <a:p>
            <a:pPr indent="-285750" lvl="0" marL="285750" rtl="0" algn="l">
              <a:lnSpc>
                <a:spcPct val="120000"/>
              </a:lnSpc>
              <a:spcBef>
                <a:spcPts val="1800"/>
              </a:spcBef>
              <a:spcAft>
                <a:spcPts val="0"/>
              </a:spcAft>
              <a:buClr>
                <a:srgbClr val="2EA363"/>
              </a:buClr>
              <a:buSzPts val="1800"/>
              <a:buFont typeface="Arial"/>
              <a:buChar char="●"/>
            </a:pPr>
            <a:r>
              <a:rPr lang="en-US" sz="1800"/>
              <a:t>These are </a:t>
            </a:r>
            <a:r>
              <a:rPr b="1" lang="en-US" sz="1800"/>
              <a:t>highly sensitive </a:t>
            </a:r>
            <a:r>
              <a:rPr lang="en-US" sz="1800"/>
              <a:t>as they receive the most types of cybersecurity threats or attacks.</a:t>
            </a:r>
            <a:endParaRPr/>
          </a:p>
          <a:p>
            <a:pPr indent="-285750" lvl="0" marL="285750" rtl="0" algn="l">
              <a:lnSpc>
                <a:spcPct val="120000"/>
              </a:lnSpc>
              <a:spcBef>
                <a:spcPts val="1800"/>
              </a:spcBef>
              <a:spcAft>
                <a:spcPts val="0"/>
              </a:spcAft>
              <a:buClr>
                <a:srgbClr val="2EA363"/>
              </a:buClr>
              <a:buSzPts val="1800"/>
              <a:buFont typeface="Arial"/>
              <a:buChar char="●"/>
            </a:pPr>
            <a:r>
              <a:rPr lang="en-US" sz="1800"/>
              <a:t>CIP or Critical Infrastructure Protection - the need and priority </a:t>
            </a:r>
            <a:r>
              <a:rPr b="1" lang="en-US" sz="1800"/>
              <a:t>to protect </a:t>
            </a:r>
            <a:r>
              <a:rPr lang="en-US" sz="1800"/>
              <a:t>the most important items to run a country. </a:t>
            </a:r>
            <a:endParaRPr/>
          </a:p>
          <a:p>
            <a:pPr indent="-285750" lvl="0" marL="285750" rtl="0" algn="l">
              <a:lnSpc>
                <a:spcPct val="120000"/>
              </a:lnSpc>
              <a:spcBef>
                <a:spcPts val="1800"/>
              </a:spcBef>
              <a:spcAft>
                <a:spcPts val="1800"/>
              </a:spcAft>
              <a:buClr>
                <a:srgbClr val="2EA363"/>
              </a:buClr>
              <a:buSzPts val="1800"/>
              <a:buFont typeface="Arial"/>
              <a:buChar char="●"/>
            </a:pPr>
            <a:r>
              <a:rPr lang="en-US" sz="1800"/>
              <a:t>Government is </a:t>
            </a:r>
            <a:r>
              <a:rPr b="1" lang="en-US" sz="1800"/>
              <a:t>heavily involved </a:t>
            </a:r>
            <a:r>
              <a:rPr lang="en-US" sz="1800"/>
              <a:t>in protecting these </a:t>
            </a:r>
            <a:r>
              <a:rPr b="1" lang="en-US" sz="1800"/>
              <a:t>16 sectors</a:t>
            </a:r>
            <a:r>
              <a:rPr lang="en-US" sz="1800"/>
              <a:t>. WHAT ARE SOME????</a:t>
            </a:r>
            <a:endParaRPr sz="1800"/>
          </a:p>
        </p:txBody>
      </p:sp>
      <p:sp>
        <p:nvSpPr>
          <p:cNvPr id="312" name="Google Shape;312;p16"/>
          <p:cNvSpPr txBox="1"/>
          <p:nvPr>
            <p:ph type="ctrTitle"/>
          </p:nvPr>
        </p:nvSpPr>
        <p:spPr>
          <a:xfrm>
            <a:off x="1501255" y="1148304"/>
            <a:ext cx="10568100" cy="1310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4800">
                <a:solidFill>
                  <a:srgbClr val="2EA363"/>
                </a:solidFill>
              </a:rPr>
              <a:t>WHY</a:t>
            </a:r>
            <a:r>
              <a:rPr lang="en-US" sz="4800">
                <a:solidFill>
                  <a:schemeClr val="dk2"/>
                </a:solidFill>
              </a:rPr>
              <a:t> </a:t>
            </a:r>
            <a:r>
              <a:rPr lang="en-US" sz="4800">
                <a:solidFill>
                  <a:schemeClr val="lt1"/>
                </a:solidFill>
              </a:rPr>
              <a:t>IS INFRASTRUCTURE IMPORTANT?</a:t>
            </a:r>
            <a:endParaRPr sz="4800">
              <a:solidFill>
                <a:schemeClr val="lt1"/>
              </a:solidFill>
            </a:endParaRPr>
          </a:p>
        </p:txBody>
      </p:sp>
      <p:sp>
        <p:nvSpPr>
          <p:cNvPr id="313" name="Google Shape;313;p16"/>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solidFill>
                  <a:srgbClr val="262626"/>
                </a:solidFill>
                <a:latin typeface="Roboto Condensed"/>
                <a:ea typeface="Roboto Condensed"/>
                <a:cs typeface="Roboto Condensed"/>
                <a:sym typeface="Roboto Condensed"/>
              </a:rPr>
              <a:t>‹#›</a:t>
            </a:fld>
            <a:endParaRPr sz="1200">
              <a:solidFill>
                <a:srgbClr val="262626"/>
              </a:solidFill>
              <a:latin typeface="Roboto Condensed"/>
              <a:ea typeface="Roboto Condensed"/>
              <a:cs typeface="Roboto Condensed"/>
              <a:sym typeface="Roboto Condensed"/>
            </a:endParaRPr>
          </a:p>
        </p:txBody>
      </p:sp>
      <p:sp>
        <p:nvSpPr>
          <p:cNvPr id="314" name="Google Shape;314;p16"/>
          <p:cNvSpPr/>
          <p:nvPr/>
        </p:nvSpPr>
        <p:spPr>
          <a:xfrm>
            <a:off x="1066389" y="-23636"/>
            <a:ext cx="1221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15" name="Google Shape;315;p16"/>
          <p:cNvSpPr/>
          <p:nvPr/>
        </p:nvSpPr>
        <p:spPr>
          <a:xfrm>
            <a:off x="1066389" y="1489955"/>
            <a:ext cx="122100" cy="7317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5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500"/>
                                        <p:tgtEl>
                                          <p:spTgt spid="3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500"/>
                                        <p:tgtEl>
                                          <p:spTgt spid="3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500"/>
                                        <p:tgtEl>
                                          <p:spTgt spid="3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5"/>
          <p:cNvSpPr txBox="1"/>
          <p:nvPr>
            <p:ph idx="4294967295" type="ctrTitle"/>
          </p:nvPr>
        </p:nvSpPr>
        <p:spPr>
          <a:xfrm>
            <a:off x="815409" y="2223204"/>
            <a:ext cx="3846000" cy="2824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666666"/>
              </a:buClr>
              <a:buSzPts val="1200"/>
              <a:buFont typeface="Roboto Condensed"/>
              <a:buNone/>
            </a:pPr>
            <a:r>
              <a:rPr b="1" i="0" lang="en-US" sz="5000" u="none" cap="none" strike="noStrike">
                <a:solidFill>
                  <a:schemeClr val="lt1"/>
                </a:solidFill>
                <a:latin typeface="Roboto Condensed"/>
                <a:ea typeface="Roboto Condensed"/>
                <a:cs typeface="Roboto Condensed"/>
                <a:sym typeface="Roboto Condensed"/>
              </a:rPr>
              <a:t>16 MAJOR </a:t>
            </a:r>
            <a:r>
              <a:rPr b="1" i="0" lang="en-US" sz="5000" u="none" cap="none" strike="noStrike">
                <a:solidFill>
                  <a:srgbClr val="2EA363"/>
                </a:solidFill>
                <a:latin typeface="Roboto Condensed"/>
                <a:ea typeface="Roboto Condensed"/>
                <a:cs typeface="Roboto Condensed"/>
                <a:sym typeface="Roboto Condensed"/>
              </a:rPr>
              <a:t>CRITICAL</a:t>
            </a:r>
            <a:br>
              <a:rPr b="1" i="0" lang="en-US" sz="5000" u="none" cap="none" strike="noStrike">
                <a:solidFill>
                  <a:schemeClr val="dk2"/>
                </a:solidFill>
                <a:latin typeface="Roboto Condensed"/>
                <a:ea typeface="Roboto Condensed"/>
                <a:cs typeface="Roboto Condensed"/>
                <a:sym typeface="Roboto Condensed"/>
              </a:rPr>
            </a:br>
            <a:r>
              <a:rPr b="1" i="0" lang="en-US" sz="3600" u="none" cap="none" strike="noStrike">
                <a:solidFill>
                  <a:schemeClr val="lt1"/>
                </a:solidFill>
                <a:latin typeface="Roboto Condensed"/>
                <a:ea typeface="Roboto Condensed"/>
                <a:cs typeface="Roboto Condensed"/>
                <a:sym typeface="Roboto Condensed"/>
              </a:rPr>
              <a:t>INFRASTRUCTURE</a:t>
            </a:r>
            <a:br>
              <a:rPr b="1" i="0" lang="en-US" sz="3600" u="none" cap="none" strike="noStrike">
                <a:solidFill>
                  <a:schemeClr val="lt1"/>
                </a:solidFill>
                <a:latin typeface="Roboto Condensed"/>
                <a:ea typeface="Roboto Condensed"/>
                <a:cs typeface="Roboto Condensed"/>
                <a:sym typeface="Roboto Condensed"/>
              </a:rPr>
            </a:br>
            <a:r>
              <a:rPr b="1" i="0" lang="en-US" sz="3600" u="none" cap="none" strike="noStrike">
                <a:solidFill>
                  <a:schemeClr val="lt1"/>
                </a:solidFill>
                <a:latin typeface="Roboto Condensed"/>
                <a:ea typeface="Roboto Condensed"/>
                <a:cs typeface="Roboto Condensed"/>
                <a:sym typeface="Roboto Condensed"/>
              </a:rPr>
              <a:t>SECTORS</a:t>
            </a:r>
            <a:endParaRPr b="1" i="0" sz="3600" u="none" cap="none" strike="noStrike">
              <a:solidFill>
                <a:schemeClr val="lt1"/>
              </a:solidFill>
              <a:latin typeface="Roboto Condensed"/>
              <a:ea typeface="Roboto Condensed"/>
              <a:cs typeface="Roboto Condensed"/>
              <a:sym typeface="Roboto Condensed"/>
            </a:endParaRPr>
          </a:p>
        </p:txBody>
      </p:sp>
      <p:sp>
        <p:nvSpPr>
          <p:cNvPr id="321" name="Google Shape;321;p15"/>
          <p:cNvSpPr txBox="1"/>
          <p:nvPr>
            <p:ph idx="12" type="sldNum"/>
          </p:nvPr>
        </p:nvSpPr>
        <p:spPr>
          <a:xfrm>
            <a:off x="11337773" y="6287035"/>
            <a:ext cx="731600" cy="3680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solidFill>
                  <a:schemeClr val="dk1"/>
                </a:solidFill>
                <a:latin typeface="Roboto Condensed"/>
                <a:ea typeface="Roboto Condensed"/>
                <a:cs typeface="Roboto Condensed"/>
                <a:sym typeface="Roboto Condensed"/>
              </a:rPr>
              <a:t>‹#›</a:t>
            </a:fld>
            <a:endParaRPr sz="1200">
              <a:solidFill>
                <a:schemeClr val="dk1"/>
              </a:solidFill>
              <a:latin typeface="Roboto Condensed"/>
              <a:ea typeface="Roboto Condensed"/>
              <a:cs typeface="Roboto Condensed"/>
              <a:sym typeface="Roboto Condensed"/>
            </a:endParaRPr>
          </a:p>
        </p:txBody>
      </p:sp>
      <p:sp>
        <p:nvSpPr>
          <p:cNvPr id="322" name="Google Shape;322;p15"/>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23" name="Google Shape;323;p15"/>
          <p:cNvSpPr/>
          <p:nvPr/>
        </p:nvSpPr>
        <p:spPr>
          <a:xfrm>
            <a:off x="1066389" y="1491596"/>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grpSp>
        <p:nvGrpSpPr>
          <p:cNvPr id="324" name="Google Shape;324;p15"/>
          <p:cNvGrpSpPr/>
          <p:nvPr/>
        </p:nvGrpSpPr>
        <p:grpSpPr>
          <a:xfrm>
            <a:off x="4803087" y="1944748"/>
            <a:ext cx="1737360" cy="1327216"/>
            <a:chOff x="4803087" y="1944748"/>
            <a:chExt cx="1737360" cy="1327216"/>
          </a:xfrm>
        </p:grpSpPr>
        <p:sp>
          <p:nvSpPr>
            <p:cNvPr id="325" name="Google Shape;325;p15"/>
            <p:cNvSpPr txBox="1"/>
            <p:nvPr/>
          </p:nvSpPr>
          <p:spPr>
            <a:xfrm>
              <a:off x="4803087" y="2557753"/>
              <a:ext cx="1737360" cy="71421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n-US" sz="1500" u="none" cap="none" strike="noStrike">
                  <a:solidFill>
                    <a:srgbClr val="2EA363"/>
                  </a:solidFill>
                  <a:latin typeface="Roboto Condensed"/>
                  <a:ea typeface="Roboto Condensed"/>
                  <a:cs typeface="Roboto Condensed"/>
                  <a:sym typeface="Roboto Condensed"/>
                </a:rPr>
                <a:t>DAMS</a:t>
              </a:r>
              <a:endParaRPr b="1" i="0" sz="1500" u="none" cap="none" strike="noStrike">
                <a:solidFill>
                  <a:srgbClr val="2EA363"/>
                </a:solidFill>
                <a:latin typeface="Roboto Condensed"/>
                <a:ea typeface="Roboto Condensed"/>
                <a:cs typeface="Roboto Condensed"/>
                <a:sym typeface="Roboto Condensed"/>
              </a:endParaRPr>
            </a:p>
          </p:txBody>
        </p:sp>
        <p:pic>
          <p:nvPicPr>
            <p:cNvPr id="326" name="Google Shape;326;p15"/>
            <p:cNvPicPr preferRelativeResize="0"/>
            <p:nvPr/>
          </p:nvPicPr>
          <p:blipFill rotWithShape="1">
            <a:blip r:embed="rId3">
              <a:alphaModFix/>
            </a:blip>
            <a:srcRect b="0" l="0" r="0" t="0"/>
            <a:stretch/>
          </p:blipFill>
          <p:spPr>
            <a:xfrm>
              <a:off x="5351727" y="1944748"/>
              <a:ext cx="640080" cy="640080"/>
            </a:xfrm>
            <a:prstGeom prst="rect">
              <a:avLst/>
            </a:prstGeom>
            <a:noFill/>
            <a:ln>
              <a:noFill/>
            </a:ln>
          </p:spPr>
        </p:pic>
      </p:grpSp>
      <p:grpSp>
        <p:nvGrpSpPr>
          <p:cNvPr id="327" name="Google Shape;327;p15"/>
          <p:cNvGrpSpPr/>
          <p:nvPr/>
        </p:nvGrpSpPr>
        <p:grpSpPr>
          <a:xfrm>
            <a:off x="10131584" y="332116"/>
            <a:ext cx="1737360" cy="1338234"/>
            <a:chOff x="10131584" y="332116"/>
            <a:chExt cx="1737360" cy="1338234"/>
          </a:xfrm>
        </p:grpSpPr>
        <p:sp>
          <p:nvSpPr>
            <p:cNvPr id="328" name="Google Shape;328;p15"/>
            <p:cNvSpPr txBox="1"/>
            <p:nvPr/>
          </p:nvSpPr>
          <p:spPr>
            <a:xfrm>
              <a:off x="10131584" y="956138"/>
              <a:ext cx="1737360" cy="71421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1500" u="none" cap="none" strike="noStrike">
                  <a:solidFill>
                    <a:srgbClr val="2EA363"/>
                  </a:solidFill>
                  <a:latin typeface="Roboto Condensed"/>
                  <a:ea typeface="Roboto Condensed"/>
                  <a:cs typeface="Roboto Condensed"/>
                  <a:sym typeface="Roboto Condensed"/>
                </a:rPr>
                <a:t>CRITICAL MANUFACTURING</a:t>
              </a:r>
              <a:endParaRPr b="1" i="0" sz="1500" u="none" cap="none" strike="noStrike">
                <a:solidFill>
                  <a:srgbClr val="2EA363"/>
                </a:solidFill>
                <a:latin typeface="Roboto Condensed"/>
                <a:ea typeface="Roboto Condensed"/>
                <a:cs typeface="Roboto Condensed"/>
                <a:sym typeface="Roboto Condensed"/>
              </a:endParaRPr>
            </a:p>
          </p:txBody>
        </p:sp>
        <p:pic>
          <p:nvPicPr>
            <p:cNvPr id="329" name="Google Shape;329;p15"/>
            <p:cNvPicPr preferRelativeResize="0"/>
            <p:nvPr/>
          </p:nvPicPr>
          <p:blipFill rotWithShape="1">
            <a:blip r:embed="rId4">
              <a:alphaModFix/>
            </a:blip>
            <a:srcRect b="0" l="0" r="0" t="0"/>
            <a:stretch/>
          </p:blipFill>
          <p:spPr>
            <a:xfrm>
              <a:off x="10680224" y="332116"/>
              <a:ext cx="640080" cy="640080"/>
            </a:xfrm>
            <a:prstGeom prst="rect">
              <a:avLst/>
            </a:prstGeom>
            <a:noFill/>
            <a:ln>
              <a:noFill/>
            </a:ln>
          </p:spPr>
        </p:pic>
      </p:grpSp>
      <p:grpSp>
        <p:nvGrpSpPr>
          <p:cNvPr id="330" name="Google Shape;330;p15"/>
          <p:cNvGrpSpPr/>
          <p:nvPr/>
        </p:nvGrpSpPr>
        <p:grpSpPr>
          <a:xfrm>
            <a:off x="6588446" y="332116"/>
            <a:ext cx="1737360" cy="1338234"/>
            <a:chOff x="6588446" y="332116"/>
            <a:chExt cx="1737360" cy="1338234"/>
          </a:xfrm>
        </p:grpSpPr>
        <p:sp>
          <p:nvSpPr>
            <p:cNvPr id="331" name="Google Shape;331;p15"/>
            <p:cNvSpPr txBox="1"/>
            <p:nvPr/>
          </p:nvSpPr>
          <p:spPr>
            <a:xfrm>
              <a:off x="6588446" y="956138"/>
              <a:ext cx="1737360" cy="71421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1500" u="none" cap="none" strike="noStrike">
                  <a:solidFill>
                    <a:srgbClr val="2EA363"/>
                  </a:solidFill>
                  <a:latin typeface="Roboto Condensed"/>
                  <a:ea typeface="Roboto Condensed"/>
                  <a:cs typeface="Roboto Condensed"/>
                  <a:sym typeface="Roboto Condensed"/>
                </a:rPr>
                <a:t>COMMERCIAL FACILITIES</a:t>
              </a:r>
              <a:endParaRPr b="1" i="0" sz="1500" u="none" cap="none" strike="noStrike">
                <a:solidFill>
                  <a:srgbClr val="2EA363"/>
                </a:solidFill>
                <a:latin typeface="Roboto Condensed"/>
                <a:ea typeface="Roboto Condensed"/>
                <a:cs typeface="Roboto Condensed"/>
                <a:sym typeface="Roboto Condensed"/>
              </a:endParaRPr>
            </a:p>
          </p:txBody>
        </p:sp>
        <p:pic>
          <p:nvPicPr>
            <p:cNvPr id="332" name="Google Shape;332;p15"/>
            <p:cNvPicPr preferRelativeResize="0"/>
            <p:nvPr/>
          </p:nvPicPr>
          <p:blipFill rotWithShape="1">
            <a:blip r:embed="rId5">
              <a:alphaModFix/>
            </a:blip>
            <a:srcRect b="0" l="0" r="0" t="0"/>
            <a:stretch/>
          </p:blipFill>
          <p:spPr>
            <a:xfrm>
              <a:off x="7137086" y="332116"/>
              <a:ext cx="640080" cy="640080"/>
            </a:xfrm>
            <a:prstGeom prst="rect">
              <a:avLst/>
            </a:prstGeom>
            <a:noFill/>
            <a:ln>
              <a:noFill/>
            </a:ln>
          </p:spPr>
        </p:pic>
      </p:grpSp>
      <p:grpSp>
        <p:nvGrpSpPr>
          <p:cNvPr id="333" name="Google Shape;333;p15"/>
          <p:cNvGrpSpPr/>
          <p:nvPr/>
        </p:nvGrpSpPr>
        <p:grpSpPr>
          <a:xfrm>
            <a:off x="4803087" y="332116"/>
            <a:ext cx="1737360" cy="1338233"/>
            <a:chOff x="4803087" y="332116"/>
            <a:chExt cx="1737360" cy="1338233"/>
          </a:xfrm>
        </p:grpSpPr>
        <p:sp>
          <p:nvSpPr>
            <p:cNvPr id="334" name="Google Shape;334;p15"/>
            <p:cNvSpPr txBox="1"/>
            <p:nvPr/>
          </p:nvSpPr>
          <p:spPr>
            <a:xfrm>
              <a:off x="4803087" y="956138"/>
              <a:ext cx="1737360" cy="71421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US" sz="1500" u="none" cap="none" strike="noStrike">
                  <a:solidFill>
                    <a:srgbClr val="2EA363"/>
                  </a:solidFill>
                  <a:latin typeface="Roboto Condensed"/>
                  <a:ea typeface="Roboto Condensed"/>
                  <a:cs typeface="Roboto Condensed"/>
                  <a:sym typeface="Roboto Condensed"/>
                </a:rPr>
                <a:t>CHEMICAL</a:t>
              </a:r>
              <a:endParaRPr b="1" i="0" sz="1500" u="none" cap="none" strike="noStrike">
                <a:solidFill>
                  <a:srgbClr val="2EA363"/>
                </a:solidFill>
                <a:latin typeface="Roboto Condensed"/>
                <a:ea typeface="Roboto Condensed"/>
                <a:cs typeface="Roboto Condensed"/>
                <a:sym typeface="Roboto Condensed"/>
              </a:endParaRPr>
            </a:p>
          </p:txBody>
        </p:sp>
        <p:pic>
          <p:nvPicPr>
            <p:cNvPr id="335" name="Google Shape;335;p15"/>
            <p:cNvPicPr preferRelativeResize="0"/>
            <p:nvPr/>
          </p:nvPicPr>
          <p:blipFill rotWithShape="1">
            <a:blip r:embed="rId6">
              <a:alphaModFix/>
            </a:blip>
            <a:srcRect b="0" l="0" r="0" t="0"/>
            <a:stretch/>
          </p:blipFill>
          <p:spPr>
            <a:xfrm>
              <a:off x="5351727" y="332116"/>
              <a:ext cx="640080" cy="640080"/>
            </a:xfrm>
            <a:prstGeom prst="rect">
              <a:avLst/>
            </a:prstGeom>
            <a:noFill/>
            <a:ln>
              <a:noFill/>
            </a:ln>
          </p:spPr>
        </p:pic>
      </p:grpSp>
      <p:grpSp>
        <p:nvGrpSpPr>
          <p:cNvPr id="336" name="Google Shape;336;p15"/>
          <p:cNvGrpSpPr/>
          <p:nvPr/>
        </p:nvGrpSpPr>
        <p:grpSpPr>
          <a:xfrm>
            <a:off x="10131584" y="1944748"/>
            <a:ext cx="1737360" cy="1257120"/>
            <a:chOff x="10131584" y="1944748"/>
            <a:chExt cx="1737360" cy="1257120"/>
          </a:xfrm>
        </p:grpSpPr>
        <p:sp>
          <p:nvSpPr>
            <p:cNvPr id="337" name="Google Shape;337;p15"/>
            <p:cNvSpPr txBox="1"/>
            <p:nvPr/>
          </p:nvSpPr>
          <p:spPr>
            <a:xfrm>
              <a:off x="10131584" y="2557753"/>
              <a:ext cx="1737360" cy="64411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0"/>
                <a:buFont typeface="Arial"/>
                <a:buNone/>
              </a:pPr>
              <a:r>
                <a:rPr b="1" i="0" lang="en-US" sz="1500" u="none" cap="none" strike="noStrike">
                  <a:solidFill>
                    <a:srgbClr val="2EA363"/>
                  </a:solidFill>
                  <a:latin typeface="Roboto Condensed"/>
                  <a:ea typeface="Roboto Condensed"/>
                  <a:cs typeface="Roboto Condensed"/>
                  <a:sym typeface="Roboto Condensed"/>
                </a:rPr>
                <a:t>ENERGY</a:t>
              </a:r>
              <a:endParaRPr b="1" i="0" sz="1500" u="none" cap="none" strike="noStrike">
                <a:solidFill>
                  <a:srgbClr val="2EA363"/>
                </a:solidFill>
                <a:latin typeface="Roboto Condensed"/>
                <a:ea typeface="Roboto Condensed"/>
                <a:cs typeface="Roboto Condensed"/>
                <a:sym typeface="Roboto Condensed"/>
              </a:endParaRPr>
            </a:p>
          </p:txBody>
        </p:sp>
        <p:pic>
          <p:nvPicPr>
            <p:cNvPr id="338" name="Google Shape;338;p15"/>
            <p:cNvPicPr preferRelativeResize="0"/>
            <p:nvPr/>
          </p:nvPicPr>
          <p:blipFill rotWithShape="1">
            <a:blip r:embed="rId7">
              <a:alphaModFix/>
            </a:blip>
            <a:srcRect b="0" l="0" r="0" t="0"/>
            <a:stretch/>
          </p:blipFill>
          <p:spPr>
            <a:xfrm>
              <a:off x="10680224" y="1944748"/>
              <a:ext cx="640080" cy="640080"/>
            </a:xfrm>
            <a:prstGeom prst="rect">
              <a:avLst/>
            </a:prstGeom>
            <a:noFill/>
            <a:ln>
              <a:noFill/>
            </a:ln>
          </p:spPr>
        </p:pic>
      </p:grpSp>
      <p:grpSp>
        <p:nvGrpSpPr>
          <p:cNvPr id="339" name="Google Shape;339;p15"/>
          <p:cNvGrpSpPr/>
          <p:nvPr/>
        </p:nvGrpSpPr>
        <p:grpSpPr>
          <a:xfrm>
            <a:off x="8365296" y="1944748"/>
            <a:ext cx="1737360" cy="1259789"/>
            <a:chOff x="8365296" y="1944748"/>
            <a:chExt cx="1737360" cy="1259789"/>
          </a:xfrm>
        </p:grpSpPr>
        <p:sp>
          <p:nvSpPr>
            <p:cNvPr id="340" name="Google Shape;340;p15"/>
            <p:cNvSpPr txBox="1"/>
            <p:nvPr/>
          </p:nvSpPr>
          <p:spPr>
            <a:xfrm>
              <a:off x="8365296" y="2557753"/>
              <a:ext cx="1737360" cy="64678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1500" u="none" cap="none" strike="noStrike">
                  <a:solidFill>
                    <a:srgbClr val="2EA363"/>
                  </a:solidFill>
                  <a:latin typeface="Roboto Condensed"/>
                  <a:ea typeface="Roboto Condensed"/>
                  <a:cs typeface="Roboto Condensed"/>
                  <a:sym typeface="Roboto Condensed"/>
                </a:rPr>
                <a:t>EMERGENCY SERVICES</a:t>
              </a:r>
              <a:endParaRPr b="1" i="0" sz="1500" u="none" cap="none" strike="noStrike">
                <a:solidFill>
                  <a:srgbClr val="2EA363"/>
                </a:solidFill>
                <a:latin typeface="Roboto Condensed"/>
                <a:ea typeface="Roboto Condensed"/>
                <a:cs typeface="Roboto Condensed"/>
                <a:sym typeface="Roboto Condensed"/>
              </a:endParaRPr>
            </a:p>
          </p:txBody>
        </p:sp>
        <p:pic>
          <p:nvPicPr>
            <p:cNvPr id="341" name="Google Shape;341;p15"/>
            <p:cNvPicPr preferRelativeResize="0"/>
            <p:nvPr/>
          </p:nvPicPr>
          <p:blipFill rotWithShape="1">
            <a:blip r:embed="rId8">
              <a:alphaModFix/>
            </a:blip>
            <a:srcRect b="0" l="0" r="0" t="0"/>
            <a:stretch/>
          </p:blipFill>
          <p:spPr>
            <a:xfrm>
              <a:off x="8913936" y="1944748"/>
              <a:ext cx="640080" cy="640080"/>
            </a:xfrm>
            <a:prstGeom prst="rect">
              <a:avLst/>
            </a:prstGeom>
            <a:noFill/>
            <a:ln>
              <a:noFill/>
            </a:ln>
          </p:spPr>
        </p:pic>
      </p:grpSp>
      <p:grpSp>
        <p:nvGrpSpPr>
          <p:cNvPr id="342" name="Google Shape;342;p15"/>
          <p:cNvGrpSpPr/>
          <p:nvPr/>
        </p:nvGrpSpPr>
        <p:grpSpPr>
          <a:xfrm>
            <a:off x="6588446" y="1944748"/>
            <a:ext cx="1737360" cy="1254315"/>
            <a:chOff x="6588446" y="1944748"/>
            <a:chExt cx="1737360" cy="1254315"/>
          </a:xfrm>
        </p:grpSpPr>
        <p:sp>
          <p:nvSpPr>
            <p:cNvPr id="343" name="Google Shape;343;p15"/>
            <p:cNvSpPr txBox="1"/>
            <p:nvPr/>
          </p:nvSpPr>
          <p:spPr>
            <a:xfrm>
              <a:off x="6588446" y="2557753"/>
              <a:ext cx="1737360" cy="64131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700"/>
                <a:buFont typeface="Arial"/>
                <a:buNone/>
              </a:pPr>
              <a:r>
                <a:rPr b="1" i="0" lang="en-US" sz="1500" u="none" cap="none" strike="noStrike">
                  <a:solidFill>
                    <a:srgbClr val="2EA363"/>
                  </a:solidFill>
                  <a:latin typeface="Roboto Condensed"/>
                  <a:ea typeface="Roboto Condensed"/>
                  <a:cs typeface="Roboto Condensed"/>
                  <a:sym typeface="Roboto Condensed"/>
                </a:rPr>
                <a:t>DEFENSE INDUSTRIAL BASE</a:t>
              </a:r>
              <a:endParaRPr b="1" i="0" sz="1500" u="none" cap="none" strike="noStrike">
                <a:solidFill>
                  <a:srgbClr val="2EA363"/>
                </a:solidFill>
                <a:latin typeface="Roboto Condensed"/>
                <a:ea typeface="Roboto Condensed"/>
                <a:cs typeface="Roboto Condensed"/>
                <a:sym typeface="Roboto Condensed"/>
              </a:endParaRPr>
            </a:p>
          </p:txBody>
        </p:sp>
        <p:pic>
          <p:nvPicPr>
            <p:cNvPr id="344" name="Google Shape;344;p15"/>
            <p:cNvPicPr preferRelativeResize="0"/>
            <p:nvPr/>
          </p:nvPicPr>
          <p:blipFill rotWithShape="1">
            <a:blip r:embed="rId9">
              <a:alphaModFix/>
            </a:blip>
            <a:srcRect b="0" l="0" r="0" t="0"/>
            <a:stretch/>
          </p:blipFill>
          <p:spPr>
            <a:xfrm>
              <a:off x="7137086" y="1944748"/>
              <a:ext cx="640080" cy="640080"/>
            </a:xfrm>
            <a:prstGeom prst="rect">
              <a:avLst/>
            </a:prstGeom>
            <a:noFill/>
            <a:ln>
              <a:noFill/>
            </a:ln>
          </p:spPr>
        </p:pic>
      </p:grpSp>
      <p:grpSp>
        <p:nvGrpSpPr>
          <p:cNvPr id="345" name="Google Shape;345;p15"/>
          <p:cNvGrpSpPr/>
          <p:nvPr/>
        </p:nvGrpSpPr>
        <p:grpSpPr>
          <a:xfrm>
            <a:off x="8365296" y="3480349"/>
            <a:ext cx="1737360" cy="1295033"/>
            <a:chOff x="8365296" y="3480349"/>
            <a:chExt cx="1737360" cy="1295033"/>
          </a:xfrm>
        </p:grpSpPr>
        <p:sp>
          <p:nvSpPr>
            <p:cNvPr id="346" name="Google Shape;346;p15"/>
            <p:cNvSpPr txBox="1"/>
            <p:nvPr/>
          </p:nvSpPr>
          <p:spPr>
            <a:xfrm>
              <a:off x="8365296" y="4128851"/>
              <a:ext cx="1737360" cy="64653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US" sz="1500" u="none" cap="none" strike="noStrike">
                  <a:solidFill>
                    <a:srgbClr val="2EA363"/>
                  </a:solidFill>
                  <a:latin typeface="Roboto Condensed"/>
                  <a:ea typeface="Roboto Condensed"/>
                  <a:cs typeface="Roboto Condensed"/>
                  <a:sym typeface="Roboto Condensed"/>
                </a:rPr>
                <a:t>GOVERNMENT FACILITIES</a:t>
              </a:r>
              <a:endParaRPr b="1" i="0" sz="1500" u="none" cap="none" strike="noStrike">
                <a:solidFill>
                  <a:srgbClr val="2EA363"/>
                </a:solidFill>
                <a:latin typeface="Roboto Condensed"/>
                <a:ea typeface="Roboto Condensed"/>
                <a:cs typeface="Roboto Condensed"/>
                <a:sym typeface="Roboto Condensed"/>
              </a:endParaRPr>
            </a:p>
          </p:txBody>
        </p:sp>
        <p:pic>
          <p:nvPicPr>
            <p:cNvPr id="347" name="Google Shape;347;p15"/>
            <p:cNvPicPr preferRelativeResize="0"/>
            <p:nvPr/>
          </p:nvPicPr>
          <p:blipFill rotWithShape="1">
            <a:blip r:embed="rId10">
              <a:alphaModFix/>
            </a:blip>
            <a:srcRect b="0" l="0" r="0" t="0"/>
            <a:stretch/>
          </p:blipFill>
          <p:spPr>
            <a:xfrm>
              <a:off x="8913936" y="3480349"/>
              <a:ext cx="640080" cy="640080"/>
            </a:xfrm>
            <a:prstGeom prst="rect">
              <a:avLst/>
            </a:prstGeom>
            <a:noFill/>
            <a:ln>
              <a:noFill/>
            </a:ln>
          </p:spPr>
        </p:pic>
      </p:grpSp>
      <p:grpSp>
        <p:nvGrpSpPr>
          <p:cNvPr id="348" name="Google Shape;348;p15"/>
          <p:cNvGrpSpPr/>
          <p:nvPr/>
        </p:nvGrpSpPr>
        <p:grpSpPr>
          <a:xfrm>
            <a:off x="6588446" y="3480349"/>
            <a:ext cx="1737360" cy="1286850"/>
            <a:chOff x="6588446" y="3480349"/>
            <a:chExt cx="1737360" cy="1286850"/>
          </a:xfrm>
        </p:grpSpPr>
        <p:sp>
          <p:nvSpPr>
            <p:cNvPr id="349" name="Google Shape;349;p15"/>
            <p:cNvSpPr txBox="1"/>
            <p:nvPr/>
          </p:nvSpPr>
          <p:spPr>
            <a:xfrm>
              <a:off x="6588446" y="4128851"/>
              <a:ext cx="1737360" cy="63834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US" sz="1500" u="none" cap="none" strike="noStrike">
                  <a:solidFill>
                    <a:srgbClr val="2EA363"/>
                  </a:solidFill>
                  <a:latin typeface="Roboto Condensed"/>
                  <a:ea typeface="Roboto Condensed"/>
                  <a:cs typeface="Roboto Condensed"/>
                  <a:sym typeface="Roboto Condensed"/>
                </a:rPr>
                <a:t>FOOD AND AGRICULTURE</a:t>
              </a:r>
              <a:endParaRPr b="1" i="0" sz="1500" u="none" cap="none" strike="noStrike">
                <a:solidFill>
                  <a:srgbClr val="2EA363"/>
                </a:solidFill>
                <a:latin typeface="Roboto Condensed"/>
                <a:ea typeface="Roboto Condensed"/>
                <a:cs typeface="Roboto Condensed"/>
                <a:sym typeface="Roboto Condensed"/>
              </a:endParaRPr>
            </a:p>
          </p:txBody>
        </p:sp>
        <p:pic>
          <p:nvPicPr>
            <p:cNvPr id="350" name="Google Shape;350;p15"/>
            <p:cNvPicPr preferRelativeResize="0"/>
            <p:nvPr/>
          </p:nvPicPr>
          <p:blipFill rotWithShape="1">
            <a:blip r:embed="rId11">
              <a:alphaModFix/>
            </a:blip>
            <a:srcRect b="0" l="0" r="0" t="0"/>
            <a:stretch/>
          </p:blipFill>
          <p:spPr>
            <a:xfrm>
              <a:off x="7137086" y="3480349"/>
              <a:ext cx="640080" cy="640080"/>
            </a:xfrm>
            <a:prstGeom prst="rect">
              <a:avLst/>
            </a:prstGeom>
            <a:noFill/>
            <a:ln>
              <a:noFill/>
            </a:ln>
          </p:spPr>
        </p:pic>
      </p:grpSp>
      <p:grpSp>
        <p:nvGrpSpPr>
          <p:cNvPr id="351" name="Google Shape;351;p15"/>
          <p:cNvGrpSpPr/>
          <p:nvPr/>
        </p:nvGrpSpPr>
        <p:grpSpPr>
          <a:xfrm>
            <a:off x="4803087" y="3480349"/>
            <a:ext cx="1737360" cy="1284305"/>
            <a:chOff x="4803087" y="3480349"/>
            <a:chExt cx="1737360" cy="1284305"/>
          </a:xfrm>
        </p:grpSpPr>
        <p:sp>
          <p:nvSpPr>
            <p:cNvPr id="352" name="Google Shape;352;p15"/>
            <p:cNvSpPr txBox="1"/>
            <p:nvPr/>
          </p:nvSpPr>
          <p:spPr>
            <a:xfrm>
              <a:off x="4803087" y="4128851"/>
              <a:ext cx="1737360" cy="63580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US" sz="1500" u="none" cap="none" strike="noStrike">
                  <a:solidFill>
                    <a:srgbClr val="2EA363"/>
                  </a:solidFill>
                  <a:latin typeface="Roboto Condensed"/>
                  <a:ea typeface="Roboto Condensed"/>
                  <a:cs typeface="Roboto Condensed"/>
                  <a:sym typeface="Roboto Condensed"/>
                </a:rPr>
                <a:t>FINANCIAL SERVICES</a:t>
              </a:r>
              <a:endParaRPr b="1" i="0" sz="1500" u="none" cap="none" strike="noStrike">
                <a:solidFill>
                  <a:srgbClr val="2EA363"/>
                </a:solidFill>
                <a:latin typeface="Roboto Condensed"/>
                <a:ea typeface="Roboto Condensed"/>
                <a:cs typeface="Roboto Condensed"/>
                <a:sym typeface="Roboto Condensed"/>
              </a:endParaRPr>
            </a:p>
          </p:txBody>
        </p:sp>
        <p:pic>
          <p:nvPicPr>
            <p:cNvPr id="353" name="Google Shape;353;p15"/>
            <p:cNvPicPr preferRelativeResize="0"/>
            <p:nvPr/>
          </p:nvPicPr>
          <p:blipFill rotWithShape="1">
            <a:blip r:embed="rId12">
              <a:alphaModFix/>
            </a:blip>
            <a:srcRect b="0" l="0" r="0" t="0"/>
            <a:stretch/>
          </p:blipFill>
          <p:spPr>
            <a:xfrm>
              <a:off x="5351727" y="3480349"/>
              <a:ext cx="640080" cy="640080"/>
            </a:xfrm>
            <a:prstGeom prst="rect">
              <a:avLst/>
            </a:prstGeom>
            <a:noFill/>
            <a:ln>
              <a:noFill/>
            </a:ln>
          </p:spPr>
        </p:pic>
      </p:grpSp>
      <p:grpSp>
        <p:nvGrpSpPr>
          <p:cNvPr id="354" name="Google Shape;354;p15"/>
          <p:cNvGrpSpPr/>
          <p:nvPr/>
        </p:nvGrpSpPr>
        <p:grpSpPr>
          <a:xfrm>
            <a:off x="10131584" y="3480349"/>
            <a:ext cx="1737360" cy="1295033"/>
            <a:chOff x="10131584" y="3480349"/>
            <a:chExt cx="1737360" cy="1295033"/>
          </a:xfrm>
        </p:grpSpPr>
        <p:sp>
          <p:nvSpPr>
            <p:cNvPr id="355" name="Google Shape;355;p15"/>
            <p:cNvSpPr txBox="1"/>
            <p:nvPr/>
          </p:nvSpPr>
          <p:spPr>
            <a:xfrm>
              <a:off x="10131584" y="4128851"/>
              <a:ext cx="1737360" cy="64653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1500" u="none" cap="none" strike="noStrike">
                  <a:solidFill>
                    <a:srgbClr val="2EA363"/>
                  </a:solidFill>
                  <a:latin typeface="Roboto Condensed"/>
                  <a:ea typeface="Roboto Condensed"/>
                  <a:cs typeface="Roboto Condensed"/>
                  <a:sym typeface="Roboto Condensed"/>
                </a:rPr>
                <a:t>HEALTH CARE AND PUBLIC HEALTH</a:t>
              </a:r>
              <a:endParaRPr b="1" i="0" sz="1500" u="none" cap="none" strike="noStrike">
                <a:solidFill>
                  <a:srgbClr val="2EA363"/>
                </a:solidFill>
                <a:latin typeface="Roboto Condensed"/>
                <a:ea typeface="Roboto Condensed"/>
                <a:cs typeface="Roboto Condensed"/>
                <a:sym typeface="Roboto Condensed"/>
              </a:endParaRPr>
            </a:p>
          </p:txBody>
        </p:sp>
        <p:pic>
          <p:nvPicPr>
            <p:cNvPr id="356" name="Google Shape;356;p15"/>
            <p:cNvPicPr preferRelativeResize="0"/>
            <p:nvPr/>
          </p:nvPicPr>
          <p:blipFill rotWithShape="1">
            <a:blip r:embed="rId13">
              <a:alphaModFix/>
            </a:blip>
            <a:srcRect b="0" l="0" r="0" t="0"/>
            <a:stretch/>
          </p:blipFill>
          <p:spPr>
            <a:xfrm>
              <a:off x="10680224" y="3480349"/>
              <a:ext cx="640080" cy="640080"/>
            </a:xfrm>
            <a:prstGeom prst="rect">
              <a:avLst/>
            </a:prstGeom>
            <a:noFill/>
            <a:ln>
              <a:noFill/>
            </a:ln>
          </p:spPr>
        </p:pic>
      </p:grpSp>
      <p:grpSp>
        <p:nvGrpSpPr>
          <p:cNvPr id="357" name="Google Shape;357;p15"/>
          <p:cNvGrpSpPr/>
          <p:nvPr/>
        </p:nvGrpSpPr>
        <p:grpSpPr>
          <a:xfrm>
            <a:off x="8365296" y="332116"/>
            <a:ext cx="1737360" cy="1334318"/>
            <a:chOff x="8365296" y="332116"/>
            <a:chExt cx="1737360" cy="1334318"/>
          </a:xfrm>
        </p:grpSpPr>
        <p:sp>
          <p:nvSpPr>
            <p:cNvPr id="358" name="Google Shape;358;p15"/>
            <p:cNvSpPr txBox="1"/>
            <p:nvPr/>
          </p:nvSpPr>
          <p:spPr>
            <a:xfrm>
              <a:off x="8365296" y="956138"/>
              <a:ext cx="1737360" cy="71029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US" sz="1500" u="none" cap="none" strike="noStrike">
                  <a:solidFill>
                    <a:srgbClr val="2EA363"/>
                  </a:solidFill>
                  <a:latin typeface="Roboto Condensed"/>
                  <a:ea typeface="Roboto Condensed"/>
                  <a:cs typeface="Roboto Condensed"/>
                  <a:sym typeface="Roboto Condensed"/>
                </a:rPr>
                <a:t>COMMUNICATIONS</a:t>
              </a:r>
              <a:endParaRPr b="1" i="0" sz="1500" u="none" cap="none" strike="noStrike">
                <a:solidFill>
                  <a:srgbClr val="2EA363"/>
                </a:solidFill>
                <a:latin typeface="Roboto Condensed"/>
                <a:ea typeface="Roboto Condensed"/>
                <a:cs typeface="Roboto Condensed"/>
                <a:sym typeface="Roboto Condensed"/>
              </a:endParaRPr>
            </a:p>
          </p:txBody>
        </p:sp>
        <p:pic>
          <p:nvPicPr>
            <p:cNvPr id="359" name="Google Shape;359;p15"/>
            <p:cNvPicPr preferRelativeResize="0"/>
            <p:nvPr/>
          </p:nvPicPr>
          <p:blipFill rotWithShape="1">
            <a:blip r:embed="rId14">
              <a:alphaModFix/>
            </a:blip>
            <a:srcRect b="0" l="0" r="0" t="0"/>
            <a:stretch/>
          </p:blipFill>
          <p:spPr>
            <a:xfrm>
              <a:off x="8913936" y="332116"/>
              <a:ext cx="640080" cy="640080"/>
            </a:xfrm>
            <a:prstGeom prst="rect">
              <a:avLst/>
            </a:prstGeom>
            <a:noFill/>
            <a:ln>
              <a:noFill/>
            </a:ln>
          </p:spPr>
        </p:pic>
      </p:grpSp>
      <p:grpSp>
        <p:nvGrpSpPr>
          <p:cNvPr id="360" name="Google Shape;360;p15"/>
          <p:cNvGrpSpPr/>
          <p:nvPr/>
        </p:nvGrpSpPr>
        <p:grpSpPr>
          <a:xfrm>
            <a:off x="10131584" y="5065661"/>
            <a:ext cx="1737360" cy="1253070"/>
            <a:chOff x="10131584" y="5065661"/>
            <a:chExt cx="1737360" cy="1253070"/>
          </a:xfrm>
        </p:grpSpPr>
        <p:sp>
          <p:nvSpPr>
            <p:cNvPr id="361" name="Google Shape;361;p15"/>
            <p:cNvSpPr txBox="1"/>
            <p:nvPr/>
          </p:nvSpPr>
          <p:spPr>
            <a:xfrm>
              <a:off x="10131584" y="5682576"/>
              <a:ext cx="1737360" cy="63615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1500" u="none" cap="none" strike="noStrike">
                  <a:solidFill>
                    <a:srgbClr val="2EA363"/>
                  </a:solidFill>
                  <a:latin typeface="Roboto Condensed"/>
                  <a:ea typeface="Roboto Condensed"/>
                  <a:cs typeface="Roboto Condensed"/>
                  <a:sym typeface="Roboto Condensed"/>
                </a:rPr>
                <a:t>WATER AND WASTEWATER SYSTEMS</a:t>
              </a:r>
              <a:endParaRPr b="1" i="0" sz="1500" u="none" cap="none" strike="noStrike">
                <a:solidFill>
                  <a:srgbClr val="2EA363"/>
                </a:solidFill>
                <a:latin typeface="Roboto Condensed"/>
                <a:ea typeface="Roboto Condensed"/>
                <a:cs typeface="Roboto Condensed"/>
                <a:sym typeface="Roboto Condensed"/>
              </a:endParaRPr>
            </a:p>
          </p:txBody>
        </p:sp>
        <p:pic>
          <p:nvPicPr>
            <p:cNvPr id="362" name="Google Shape;362;p15"/>
            <p:cNvPicPr preferRelativeResize="0"/>
            <p:nvPr/>
          </p:nvPicPr>
          <p:blipFill rotWithShape="1">
            <a:blip r:embed="rId15">
              <a:alphaModFix/>
            </a:blip>
            <a:srcRect b="0" l="0" r="0" t="0"/>
            <a:stretch/>
          </p:blipFill>
          <p:spPr>
            <a:xfrm>
              <a:off x="10680224" y="5065661"/>
              <a:ext cx="640080" cy="640080"/>
            </a:xfrm>
            <a:prstGeom prst="rect">
              <a:avLst/>
            </a:prstGeom>
            <a:noFill/>
            <a:ln>
              <a:noFill/>
            </a:ln>
          </p:spPr>
        </p:pic>
      </p:grpSp>
      <p:grpSp>
        <p:nvGrpSpPr>
          <p:cNvPr id="363" name="Google Shape;363;p15"/>
          <p:cNvGrpSpPr/>
          <p:nvPr/>
        </p:nvGrpSpPr>
        <p:grpSpPr>
          <a:xfrm>
            <a:off x="8402029" y="5065661"/>
            <a:ext cx="1663895" cy="1221374"/>
            <a:chOff x="8402029" y="5065661"/>
            <a:chExt cx="1663895" cy="1221374"/>
          </a:xfrm>
        </p:grpSpPr>
        <p:sp>
          <p:nvSpPr>
            <p:cNvPr id="364" name="Google Shape;364;p15"/>
            <p:cNvSpPr/>
            <p:nvPr/>
          </p:nvSpPr>
          <p:spPr>
            <a:xfrm>
              <a:off x="8402029" y="5733037"/>
              <a:ext cx="1663895" cy="553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2EA363"/>
                  </a:solidFill>
                  <a:latin typeface="Roboto Condensed"/>
                  <a:ea typeface="Roboto Condensed"/>
                  <a:cs typeface="Roboto Condensed"/>
                  <a:sym typeface="Roboto Condensed"/>
                </a:rPr>
                <a:t>TRANSPORTATION SYSTEMS</a:t>
              </a:r>
              <a:endParaRPr b="0" i="0" sz="1400" u="none" cap="none" strike="noStrike">
                <a:solidFill>
                  <a:srgbClr val="2EA363"/>
                </a:solidFill>
                <a:latin typeface="Arial"/>
                <a:ea typeface="Arial"/>
                <a:cs typeface="Arial"/>
                <a:sym typeface="Arial"/>
              </a:endParaRPr>
            </a:p>
          </p:txBody>
        </p:sp>
        <p:pic>
          <p:nvPicPr>
            <p:cNvPr id="365" name="Google Shape;365;p15"/>
            <p:cNvPicPr preferRelativeResize="0"/>
            <p:nvPr/>
          </p:nvPicPr>
          <p:blipFill rotWithShape="1">
            <a:blip r:embed="rId16">
              <a:alphaModFix/>
            </a:blip>
            <a:srcRect b="0" l="0" r="0" t="0"/>
            <a:stretch/>
          </p:blipFill>
          <p:spPr>
            <a:xfrm>
              <a:off x="8913936" y="5065661"/>
              <a:ext cx="640080" cy="640080"/>
            </a:xfrm>
            <a:prstGeom prst="rect">
              <a:avLst/>
            </a:prstGeom>
            <a:noFill/>
            <a:ln>
              <a:noFill/>
            </a:ln>
          </p:spPr>
        </p:pic>
      </p:grpSp>
      <p:grpSp>
        <p:nvGrpSpPr>
          <p:cNvPr id="366" name="Google Shape;366;p15"/>
          <p:cNvGrpSpPr/>
          <p:nvPr/>
        </p:nvGrpSpPr>
        <p:grpSpPr>
          <a:xfrm>
            <a:off x="6446564" y="5065661"/>
            <a:ext cx="2021125" cy="1429435"/>
            <a:chOff x="6446564" y="5065661"/>
            <a:chExt cx="2021125" cy="1429435"/>
          </a:xfrm>
        </p:grpSpPr>
        <p:sp>
          <p:nvSpPr>
            <p:cNvPr id="367" name="Google Shape;367;p15"/>
            <p:cNvSpPr txBox="1"/>
            <p:nvPr/>
          </p:nvSpPr>
          <p:spPr>
            <a:xfrm>
              <a:off x="6446564" y="5682576"/>
              <a:ext cx="2021125" cy="8125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1500" u="none" cap="none" strike="noStrike">
                  <a:solidFill>
                    <a:srgbClr val="2EA363"/>
                  </a:solidFill>
                  <a:latin typeface="Roboto Condensed"/>
                  <a:ea typeface="Roboto Condensed"/>
                  <a:cs typeface="Roboto Condensed"/>
                  <a:sym typeface="Roboto Condensed"/>
                </a:rPr>
                <a:t>NUCLEAR REACTORS, MATERIALS </a:t>
              </a:r>
              <a:br>
                <a:rPr b="1" i="0" lang="en-US" sz="1500" u="none" cap="none" strike="noStrike">
                  <a:solidFill>
                    <a:srgbClr val="2EA363"/>
                  </a:solidFill>
                  <a:latin typeface="Roboto Condensed"/>
                  <a:ea typeface="Roboto Condensed"/>
                  <a:cs typeface="Roboto Condensed"/>
                  <a:sym typeface="Roboto Condensed"/>
                </a:rPr>
              </a:br>
              <a:r>
                <a:rPr b="1" i="0" lang="en-US" sz="1500" u="none" cap="none" strike="noStrike">
                  <a:solidFill>
                    <a:srgbClr val="2EA363"/>
                  </a:solidFill>
                  <a:latin typeface="Roboto Condensed"/>
                  <a:ea typeface="Roboto Condensed"/>
                  <a:cs typeface="Roboto Condensed"/>
                  <a:sym typeface="Roboto Condensed"/>
                </a:rPr>
                <a:t>AND WASTE</a:t>
              </a:r>
              <a:endParaRPr b="1" i="0" sz="1500" u="none" cap="none" strike="noStrike">
                <a:solidFill>
                  <a:srgbClr val="2EA363"/>
                </a:solidFill>
                <a:latin typeface="Roboto Condensed"/>
                <a:ea typeface="Roboto Condensed"/>
                <a:cs typeface="Roboto Condensed"/>
                <a:sym typeface="Roboto Condensed"/>
              </a:endParaRPr>
            </a:p>
          </p:txBody>
        </p:sp>
        <p:pic>
          <p:nvPicPr>
            <p:cNvPr id="368" name="Google Shape;368;p15"/>
            <p:cNvPicPr preferRelativeResize="0"/>
            <p:nvPr/>
          </p:nvPicPr>
          <p:blipFill rotWithShape="1">
            <a:blip r:embed="rId17">
              <a:alphaModFix/>
            </a:blip>
            <a:srcRect b="0" l="0" r="0" t="0"/>
            <a:stretch/>
          </p:blipFill>
          <p:spPr>
            <a:xfrm>
              <a:off x="7137086" y="5065661"/>
              <a:ext cx="640080" cy="640080"/>
            </a:xfrm>
            <a:prstGeom prst="rect">
              <a:avLst/>
            </a:prstGeom>
            <a:noFill/>
            <a:ln>
              <a:noFill/>
            </a:ln>
          </p:spPr>
        </p:pic>
      </p:grpSp>
      <p:grpSp>
        <p:nvGrpSpPr>
          <p:cNvPr id="369" name="Google Shape;369;p15"/>
          <p:cNvGrpSpPr/>
          <p:nvPr/>
        </p:nvGrpSpPr>
        <p:grpSpPr>
          <a:xfrm>
            <a:off x="4803087" y="5065661"/>
            <a:ext cx="1737360" cy="1267629"/>
            <a:chOff x="4803087" y="5065661"/>
            <a:chExt cx="1737360" cy="1267629"/>
          </a:xfrm>
        </p:grpSpPr>
        <p:sp>
          <p:nvSpPr>
            <p:cNvPr id="370" name="Google Shape;370;p15"/>
            <p:cNvSpPr txBox="1"/>
            <p:nvPr/>
          </p:nvSpPr>
          <p:spPr>
            <a:xfrm>
              <a:off x="4803087" y="5682576"/>
              <a:ext cx="1737360" cy="65071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1500" u="none" cap="none" strike="noStrike">
                  <a:solidFill>
                    <a:srgbClr val="2EA363"/>
                  </a:solidFill>
                  <a:latin typeface="Roboto Condensed"/>
                  <a:ea typeface="Roboto Condensed"/>
                  <a:cs typeface="Roboto Condensed"/>
                  <a:sym typeface="Roboto Condensed"/>
                </a:rPr>
                <a:t>INFORMATION TECHNOLOGY</a:t>
              </a:r>
              <a:endParaRPr b="1" i="0" sz="1500" u="none" cap="none" strike="noStrike">
                <a:solidFill>
                  <a:srgbClr val="2EA363"/>
                </a:solidFill>
                <a:latin typeface="Roboto Condensed"/>
                <a:ea typeface="Roboto Condensed"/>
                <a:cs typeface="Roboto Condensed"/>
                <a:sym typeface="Roboto Condensed"/>
              </a:endParaRPr>
            </a:p>
          </p:txBody>
        </p:sp>
        <p:pic>
          <p:nvPicPr>
            <p:cNvPr id="371" name="Google Shape;371;p15"/>
            <p:cNvPicPr preferRelativeResize="0"/>
            <p:nvPr/>
          </p:nvPicPr>
          <p:blipFill rotWithShape="1">
            <a:blip r:embed="rId18">
              <a:alphaModFix/>
            </a:blip>
            <a:srcRect b="0" l="0" r="0" t="0"/>
            <a:stretch/>
          </p:blipFill>
          <p:spPr>
            <a:xfrm>
              <a:off x="5351727" y="5065661"/>
              <a:ext cx="640080" cy="640080"/>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333"/>
                                        </p:tgtEl>
                                        <p:attrNameLst>
                                          <p:attrName>style.visibility</p:attrName>
                                        </p:attrNameLst>
                                      </p:cBhvr>
                                      <p:to>
                                        <p:strVal val="visible"/>
                                      </p:to>
                                    </p:set>
                                    <p:animEffect filter="fade" transition="in">
                                      <p:cBhvr>
                                        <p:cTn dur="750"/>
                                        <p:tgtEl>
                                          <p:spTgt spid="333"/>
                                        </p:tgtEl>
                                      </p:cBhvr>
                                    </p:animEffect>
                                  </p:childTnLst>
                                </p:cTn>
                              </p:par>
                            </p:childTnLst>
                          </p:cTn>
                        </p:par>
                        <p:par>
                          <p:cTn fill="hold">
                            <p:stCondLst>
                              <p:cond delay="1750"/>
                            </p:stCondLst>
                            <p:childTnLst>
                              <p:par>
                                <p:cTn fill="hold" nodeType="afterEffect" presetClass="entr" presetID="10" presetSubtype="0">
                                  <p:stCondLst>
                                    <p:cond delay="250"/>
                                  </p:stCondLst>
                                  <p:childTnLst>
                                    <p:set>
                                      <p:cBhvr>
                                        <p:cTn dur="1" fill="hold">
                                          <p:stCondLst>
                                            <p:cond delay="0"/>
                                          </p:stCondLst>
                                        </p:cTn>
                                        <p:tgtEl>
                                          <p:spTgt spid="330"/>
                                        </p:tgtEl>
                                        <p:attrNameLst>
                                          <p:attrName>style.visibility</p:attrName>
                                        </p:attrNameLst>
                                      </p:cBhvr>
                                      <p:to>
                                        <p:strVal val="visible"/>
                                      </p:to>
                                    </p:set>
                                    <p:animEffect filter="fade" transition="in">
                                      <p:cBhvr>
                                        <p:cTn dur="750"/>
                                        <p:tgtEl>
                                          <p:spTgt spid="330"/>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357"/>
                                        </p:tgtEl>
                                        <p:attrNameLst>
                                          <p:attrName>style.visibility</p:attrName>
                                        </p:attrNameLst>
                                      </p:cBhvr>
                                      <p:to>
                                        <p:strVal val="visible"/>
                                      </p:to>
                                    </p:set>
                                    <p:animEffect filter="fade" transition="in">
                                      <p:cBhvr>
                                        <p:cTn dur="750"/>
                                        <p:tgtEl>
                                          <p:spTgt spid="357"/>
                                        </p:tgtEl>
                                      </p:cBhvr>
                                    </p:animEffect>
                                  </p:childTnLst>
                                </p:cTn>
                              </p:par>
                            </p:childTnLst>
                          </p:cTn>
                        </p:par>
                        <p:par>
                          <p:cTn fill="hold">
                            <p:stCondLst>
                              <p:cond delay="3250"/>
                            </p:stCondLst>
                            <p:childTnLst>
                              <p:par>
                                <p:cTn fill="hold" nodeType="afterEffect" presetClass="entr" presetID="10" presetSubtype="0">
                                  <p:stCondLst>
                                    <p:cond delay="250"/>
                                  </p:stCondLst>
                                  <p:childTnLst>
                                    <p:set>
                                      <p:cBhvr>
                                        <p:cTn dur="1" fill="hold">
                                          <p:stCondLst>
                                            <p:cond delay="0"/>
                                          </p:stCondLst>
                                        </p:cTn>
                                        <p:tgtEl>
                                          <p:spTgt spid="327"/>
                                        </p:tgtEl>
                                        <p:attrNameLst>
                                          <p:attrName>style.visibility</p:attrName>
                                        </p:attrNameLst>
                                      </p:cBhvr>
                                      <p:to>
                                        <p:strVal val="visible"/>
                                      </p:to>
                                    </p:set>
                                    <p:animEffect filter="fade" transition="in">
                                      <p:cBhvr>
                                        <p:cTn dur="750"/>
                                        <p:tgtEl>
                                          <p:spTgt spid="327"/>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324"/>
                                        </p:tgtEl>
                                        <p:attrNameLst>
                                          <p:attrName>style.visibility</p:attrName>
                                        </p:attrNameLst>
                                      </p:cBhvr>
                                      <p:to>
                                        <p:strVal val="visible"/>
                                      </p:to>
                                    </p:set>
                                    <p:animEffect filter="fade" transition="in">
                                      <p:cBhvr>
                                        <p:cTn dur="750"/>
                                        <p:tgtEl>
                                          <p:spTgt spid="324"/>
                                        </p:tgtEl>
                                      </p:cBhvr>
                                    </p:animEffect>
                                  </p:childTnLst>
                                </p:cTn>
                              </p:par>
                            </p:childTnLst>
                          </p:cTn>
                        </p:par>
                        <p:par>
                          <p:cTn fill="hold">
                            <p:stCondLst>
                              <p:cond delay="4750"/>
                            </p:stCondLst>
                            <p:childTnLst>
                              <p:par>
                                <p:cTn fill="hold" nodeType="afterEffect" presetClass="entr" presetID="10" presetSubtype="0">
                                  <p:stCondLst>
                                    <p:cond delay="250"/>
                                  </p:stCondLst>
                                  <p:childTnLst>
                                    <p:set>
                                      <p:cBhvr>
                                        <p:cTn dur="1" fill="hold">
                                          <p:stCondLst>
                                            <p:cond delay="0"/>
                                          </p:stCondLst>
                                        </p:cTn>
                                        <p:tgtEl>
                                          <p:spTgt spid="342"/>
                                        </p:tgtEl>
                                        <p:attrNameLst>
                                          <p:attrName>style.visibility</p:attrName>
                                        </p:attrNameLst>
                                      </p:cBhvr>
                                      <p:to>
                                        <p:strVal val="visible"/>
                                      </p:to>
                                    </p:set>
                                    <p:animEffect filter="fade" transition="in">
                                      <p:cBhvr>
                                        <p:cTn dur="750"/>
                                        <p:tgtEl>
                                          <p:spTgt spid="342"/>
                                        </p:tgtEl>
                                      </p:cBhvr>
                                    </p:animEffect>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339"/>
                                        </p:tgtEl>
                                        <p:attrNameLst>
                                          <p:attrName>style.visibility</p:attrName>
                                        </p:attrNameLst>
                                      </p:cBhvr>
                                      <p:to>
                                        <p:strVal val="visible"/>
                                      </p:to>
                                    </p:set>
                                    <p:animEffect filter="fade" transition="in">
                                      <p:cBhvr>
                                        <p:cTn dur="750"/>
                                        <p:tgtEl>
                                          <p:spTgt spid="339"/>
                                        </p:tgtEl>
                                      </p:cBhvr>
                                    </p:animEffect>
                                  </p:childTnLst>
                                </p:cTn>
                              </p:par>
                            </p:childTnLst>
                          </p:cTn>
                        </p:par>
                        <p:par>
                          <p:cTn fill="hold">
                            <p:stCondLst>
                              <p:cond delay="6250"/>
                            </p:stCondLst>
                            <p:childTnLst>
                              <p:par>
                                <p:cTn fill="hold" nodeType="afterEffect" presetClass="entr" presetID="10" presetSubtype="0">
                                  <p:stCondLst>
                                    <p:cond delay="250"/>
                                  </p:stCondLst>
                                  <p:childTnLst>
                                    <p:set>
                                      <p:cBhvr>
                                        <p:cTn dur="1" fill="hold">
                                          <p:stCondLst>
                                            <p:cond delay="0"/>
                                          </p:stCondLst>
                                        </p:cTn>
                                        <p:tgtEl>
                                          <p:spTgt spid="336"/>
                                        </p:tgtEl>
                                        <p:attrNameLst>
                                          <p:attrName>style.visibility</p:attrName>
                                        </p:attrNameLst>
                                      </p:cBhvr>
                                      <p:to>
                                        <p:strVal val="visible"/>
                                      </p:to>
                                    </p:set>
                                    <p:animEffect filter="fade" transition="in">
                                      <p:cBhvr>
                                        <p:cTn dur="750"/>
                                        <p:tgtEl>
                                          <p:spTgt spid="336"/>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351"/>
                                        </p:tgtEl>
                                        <p:attrNameLst>
                                          <p:attrName>style.visibility</p:attrName>
                                        </p:attrNameLst>
                                      </p:cBhvr>
                                      <p:to>
                                        <p:strVal val="visible"/>
                                      </p:to>
                                    </p:set>
                                    <p:animEffect filter="fade" transition="in">
                                      <p:cBhvr>
                                        <p:cTn dur="750"/>
                                        <p:tgtEl>
                                          <p:spTgt spid="351"/>
                                        </p:tgtEl>
                                      </p:cBhvr>
                                    </p:animEffect>
                                  </p:childTnLst>
                                </p:cTn>
                              </p:par>
                            </p:childTnLst>
                          </p:cTn>
                        </p:par>
                        <p:par>
                          <p:cTn fill="hold">
                            <p:stCondLst>
                              <p:cond delay="7750"/>
                            </p:stCondLst>
                            <p:childTnLst>
                              <p:par>
                                <p:cTn fill="hold" nodeType="afterEffect" presetClass="entr" presetID="10" presetSubtype="0">
                                  <p:stCondLst>
                                    <p:cond delay="250"/>
                                  </p:stCondLst>
                                  <p:childTnLst>
                                    <p:set>
                                      <p:cBhvr>
                                        <p:cTn dur="1" fill="hold">
                                          <p:stCondLst>
                                            <p:cond delay="0"/>
                                          </p:stCondLst>
                                        </p:cTn>
                                        <p:tgtEl>
                                          <p:spTgt spid="348"/>
                                        </p:tgtEl>
                                        <p:attrNameLst>
                                          <p:attrName>style.visibility</p:attrName>
                                        </p:attrNameLst>
                                      </p:cBhvr>
                                      <p:to>
                                        <p:strVal val="visible"/>
                                      </p:to>
                                    </p:set>
                                    <p:animEffect filter="fade" transition="in">
                                      <p:cBhvr>
                                        <p:cTn dur="750"/>
                                        <p:tgtEl>
                                          <p:spTgt spid="348"/>
                                        </p:tgtEl>
                                      </p:cBhvr>
                                    </p:animEffect>
                                  </p:childTnLst>
                                </p:cTn>
                              </p:par>
                            </p:childTnLst>
                          </p:cTn>
                        </p:par>
                        <p:par>
                          <p:cTn fill="hold">
                            <p:stCondLst>
                              <p:cond delay="8500"/>
                            </p:stCondLst>
                            <p:childTnLst>
                              <p:par>
                                <p:cTn fill="hold" nodeType="afterEffect" presetClass="entr" presetID="10" presetSubtype="0">
                                  <p:stCondLst>
                                    <p:cond delay="250"/>
                                  </p:stCondLst>
                                  <p:childTnLst>
                                    <p:set>
                                      <p:cBhvr>
                                        <p:cTn dur="1" fill="hold">
                                          <p:stCondLst>
                                            <p:cond delay="0"/>
                                          </p:stCondLst>
                                        </p:cTn>
                                        <p:tgtEl>
                                          <p:spTgt spid="345"/>
                                        </p:tgtEl>
                                        <p:attrNameLst>
                                          <p:attrName>style.visibility</p:attrName>
                                        </p:attrNameLst>
                                      </p:cBhvr>
                                      <p:to>
                                        <p:strVal val="visible"/>
                                      </p:to>
                                    </p:set>
                                    <p:animEffect filter="fade" transition="in">
                                      <p:cBhvr>
                                        <p:cTn dur="750"/>
                                        <p:tgtEl>
                                          <p:spTgt spid="345"/>
                                        </p:tgtEl>
                                      </p:cBhvr>
                                    </p:animEffect>
                                  </p:childTnLst>
                                </p:cTn>
                              </p:par>
                            </p:childTnLst>
                          </p:cTn>
                        </p:par>
                        <p:par>
                          <p:cTn fill="hold">
                            <p:stCondLst>
                              <p:cond delay="9250"/>
                            </p:stCondLst>
                            <p:childTnLst>
                              <p:par>
                                <p:cTn fill="hold" nodeType="afterEffect" presetClass="entr" presetID="10" presetSubtype="0">
                                  <p:stCondLst>
                                    <p:cond delay="250"/>
                                  </p:stCondLst>
                                  <p:childTnLst>
                                    <p:set>
                                      <p:cBhvr>
                                        <p:cTn dur="1" fill="hold">
                                          <p:stCondLst>
                                            <p:cond delay="0"/>
                                          </p:stCondLst>
                                        </p:cTn>
                                        <p:tgtEl>
                                          <p:spTgt spid="354"/>
                                        </p:tgtEl>
                                        <p:attrNameLst>
                                          <p:attrName>style.visibility</p:attrName>
                                        </p:attrNameLst>
                                      </p:cBhvr>
                                      <p:to>
                                        <p:strVal val="visible"/>
                                      </p:to>
                                    </p:set>
                                    <p:animEffect filter="fade" transition="in">
                                      <p:cBhvr>
                                        <p:cTn dur="750"/>
                                        <p:tgtEl>
                                          <p:spTgt spid="354"/>
                                        </p:tgtEl>
                                      </p:cBhvr>
                                    </p:animEffect>
                                  </p:childTnLst>
                                </p:cTn>
                              </p:par>
                            </p:childTnLst>
                          </p:cTn>
                        </p:par>
                        <p:par>
                          <p:cTn fill="hold">
                            <p:stCondLst>
                              <p:cond delay="10000"/>
                            </p:stCondLst>
                            <p:childTnLst>
                              <p:par>
                                <p:cTn fill="hold" nodeType="afterEffect" presetClass="entr" presetID="10" presetSubtype="0">
                                  <p:stCondLst>
                                    <p:cond delay="250"/>
                                  </p:stCondLst>
                                  <p:childTnLst>
                                    <p:set>
                                      <p:cBhvr>
                                        <p:cTn dur="1" fill="hold">
                                          <p:stCondLst>
                                            <p:cond delay="0"/>
                                          </p:stCondLst>
                                        </p:cTn>
                                        <p:tgtEl>
                                          <p:spTgt spid="369"/>
                                        </p:tgtEl>
                                        <p:attrNameLst>
                                          <p:attrName>style.visibility</p:attrName>
                                        </p:attrNameLst>
                                      </p:cBhvr>
                                      <p:to>
                                        <p:strVal val="visible"/>
                                      </p:to>
                                    </p:set>
                                    <p:animEffect filter="fade" transition="in">
                                      <p:cBhvr>
                                        <p:cTn dur="750"/>
                                        <p:tgtEl>
                                          <p:spTgt spid="369"/>
                                        </p:tgtEl>
                                      </p:cBhvr>
                                    </p:animEffect>
                                  </p:childTnLst>
                                </p:cTn>
                              </p:par>
                            </p:childTnLst>
                          </p:cTn>
                        </p:par>
                        <p:par>
                          <p:cTn fill="hold">
                            <p:stCondLst>
                              <p:cond delay="10750"/>
                            </p:stCondLst>
                            <p:childTnLst>
                              <p:par>
                                <p:cTn fill="hold" nodeType="afterEffect" presetClass="entr" presetID="10" presetSubtype="0">
                                  <p:stCondLst>
                                    <p:cond delay="250"/>
                                  </p:stCondLst>
                                  <p:childTnLst>
                                    <p:set>
                                      <p:cBhvr>
                                        <p:cTn dur="1" fill="hold">
                                          <p:stCondLst>
                                            <p:cond delay="0"/>
                                          </p:stCondLst>
                                        </p:cTn>
                                        <p:tgtEl>
                                          <p:spTgt spid="366"/>
                                        </p:tgtEl>
                                        <p:attrNameLst>
                                          <p:attrName>style.visibility</p:attrName>
                                        </p:attrNameLst>
                                      </p:cBhvr>
                                      <p:to>
                                        <p:strVal val="visible"/>
                                      </p:to>
                                    </p:set>
                                    <p:animEffect filter="fade" transition="in">
                                      <p:cBhvr>
                                        <p:cTn dur="750"/>
                                        <p:tgtEl>
                                          <p:spTgt spid="366"/>
                                        </p:tgtEl>
                                      </p:cBhvr>
                                    </p:animEffect>
                                  </p:childTnLst>
                                </p:cTn>
                              </p:par>
                            </p:childTnLst>
                          </p:cTn>
                        </p:par>
                        <p:par>
                          <p:cTn fill="hold">
                            <p:stCondLst>
                              <p:cond delay="11500"/>
                            </p:stCondLst>
                            <p:childTnLst>
                              <p:par>
                                <p:cTn fill="hold" nodeType="afterEffect" presetClass="entr" presetID="10" presetSubtype="0">
                                  <p:stCondLst>
                                    <p:cond delay="250"/>
                                  </p:stCondLst>
                                  <p:childTnLst>
                                    <p:set>
                                      <p:cBhvr>
                                        <p:cTn dur="1" fill="hold">
                                          <p:stCondLst>
                                            <p:cond delay="0"/>
                                          </p:stCondLst>
                                        </p:cTn>
                                        <p:tgtEl>
                                          <p:spTgt spid="363"/>
                                        </p:tgtEl>
                                        <p:attrNameLst>
                                          <p:attrName>style.visibility</p:attrName>
                                        </p:attrNameLst>
                                      </p:cBhvr>
                                      <p:to>
                                        <p:strVal val="visible"/>
                                      </p:to>
                                    </p:set>
                                    <p:animEffect filter="fade" transition="in">
                                      <p:cBhvr>
                                        <p:cTn dur="750"/>
                                        <p:tgtEl>
                                          <p:spTgt spid="363"/>
                                        </p:tgtEl>
                                      </p:cBhvr>
                                    </p:animEffect>
                                  </p:childTnLst>
                                </p:cTn>
                              </p:par>
                            </p:childTnLst>
                          </p:cTn>
                        </p:par>
                        <p:par>
                          <p:cTn fill="hold">
                            <p:stCondLst>
                              <p:cond delay="12250"/>
                            </p:stCondLst>
                            <p:childTnLst>
                              <p:par>
                                <p:cTn fill="hold" nodeType="afterEffect" presetClass="entr" presetID="10" presetSubtype="0">
                                  <p:stCondLst>
                                    <p:cond delay="250"/>
                                  </p:stCondLst>
                                  <p:childTnLst>
                                    <p:set>
                                      <p:cBhvr>
                                        <p:cTn dur="1" fill="hold">
                                          <p:stCondLst>
                                            <p:cond delay="0"/>
                                          </p:stCondLst>
                                        </p:cTn>
                                        <p:tgtEl>
                                          <p:spTgt spid="360"/>
                                        </p:tgtEl>
                                        <p:attrNameLst>
                                          <p:attrName>style.visibility</p:attrName>
                                        </p:attrNameLst>
                                      </p:cBhvr>
                                      <p:to>
                                        <p:strVal val="visible"/>
                                      </p:to>
                                    </p:set>
                                    <p:animEffect filter="fade" transition="in">
                                      <p:cBhvr>
                                        <p:cTn dur="75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7"/>
          <p:cNvPicPr preferRelativeResize="0"/>
          <p:nvPr/>
        </p:nvPicPr>
        <p:blipFill rotWithShape="1">
          <a:blip r:embed="rId3">
            <a:alphaModFix/>
          </a:blip>
          <a:srcRect b="0" l="0" r="0" t="0"/>
          <a:stretch/>
        </p:blipFill>
        <p:spPr>
          <a:xfrm>
            <a:off x="0" y="0"/>
            <a:ext cx="12192000" cy="6860890"/>
          </a:xfrm>
          <a:prstGeom prst="rect">
            <a:avLst/>
          </a:prstGeom>
          <a:noFill/>
          <a:ln>
            <a:noFill/>
          </a:ln>
        </p:spPr>
      </p:pic>
      <p:pic>
        <p:nvPicPr>
          <p:cNvPr id="377" name="Google Shape;377;p17"/>
          <p:cNvPicPr preferRelativeResize="0"/>
          <p:nvPr/>
        </p:nvPicPr>
        <p:blipFill rotWithShape="1">
          <a:blip r:embed="rId4">
            <a:alphaModFix/>
          </a:blip>
          <a:srcRect b="0" l="0" r="0" t="0"/>
          <a:stretch/>
        </p:blipFill>
        <p:spPr>
          <a:xfrm>
            <a:off x="-1" y="0"/>
            <a:ext cx="12192000" cy="6827520"/>
          </a:xfrm>
          <a:prstGeom prst="rect">
            <a:avLst/>
          </a:prstGeom>
          <a:noFill/>
          <a:ln>
            <a:noFill/>
          </a:ln>
        </p:spPr>
      </p:pic>
      <p:pic>
        <p:nvPicPr>
          <p:cNvPr id="378" name="Google Shape;378;p17"/>
          <p:cNvPicPr preferRelativeResize="0"/>
          <p:nvPr/>
        </p:nvPicPr>
        <p:blipFill rotWithShape="1">
          <a:blip r:embed="rId5">
            <a:alphaModFix/>
          </a:blip>
          <a:srcRect b="0" l="0" r="0" t="0"/>
          <a:stretch/>
        </p:blipFill>
        <p:spPr>
          <a:xfrm>
            <a:off x="0" y="0"/>
            <a:ext cx="12192000" cy="6827520"/>
          </a:xfrm>
          <a:prstGeom prst="rect">
            <a:avLst/>
          </a:prstGeom>
          <a:noFill/>
          <a:ln>
            <a:noFill/>
          </a:ln>
        </p:spPr>
      </p:pic>
      <p:sp>
        <p:nvSpPr>
          <p:cNvPr id="379" name="Google Shape;379;p17"/>
          <p:cNvSpPr/>
          <p:nvPr/>
        </p:nvSpPr>
        <p:spPr>
          <a:xfrm flipH="1" rot="10800000">
            <a:off x="0" y="-23636"/>
            <a:ext cx="12191999" cy="6881636"/>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80" name="Google Shape;380;p17"/>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81" name="Google Shape;381;p17"/>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382" name="Google Shape;382;p17"/>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383" name="Google Shape;383;p17"/>
          <p:cNvGrpSpPr/>
          <p:nvPr/>
        </p:nvGrpSpPr>
        <p:grpSpPr>
          <a:xfrm>
            <a:off x="4305201" y="3165590"/>
            <a:ext cx="3657600" cy="2083414"/>
            <a:chOff x="4305201" y="3165590"/>
            <a:chExt cx="3657600" cy="2083414"/>
          </a:xfrm>
        </p:grpSpPr>
        <p:sp>
          <p:nvSpPr>
            <p:cNvPr id="384" name="Google Shape;384;p17"/>
            <p:cNvSpPr txBox="1"/>
            <p:nvPr/>
          </p:nvSpPr>
          <p:spPr>
            <a:xfrm>
              <a:off x="4305201" y="4104804"/>
              <a:ext cx="3657600"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COMMERCIAL FACILITIES</a:t>
              </a:r>
              <a:r>
                <a:rPr b="1" i="0" lang="en-US" sz="2400" u="none" cap="none" strike="noStrike">
                  <a:solidFill>
                    <a:schemeClr val="dk2"/>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Places of business with large gatherings such as malls</a:t>
              </a:r>
              <a:endParaRPr b="0" i="0" sz="2000" u="none" cap="none" strike="noStrike">
                <a:solidFill>
                  <a:schemeClr val="lt1"/>
                </a:solidFill>
                <a:latin typeface="Roboto Condensed"/>
                <a:ea typeface="Roboto Condensed"/>
                <a:cs typeface="Roboto Condensed"/>
                <a:sym typeface="Roboto Condensed"/>
              </a:endParaRPr>
            </a:p>
          </p:txBody>
        </p:sp>
        <p:pic>
          <p:nvPicPr>
            <p:cNvPr id="385" name="Google Shape;385;p17"/>
            <p:cNvPicPr preferRelativeResize="0"/>
            <p:nvPr/>
          </p:nvPicPr>
          <p:blipFill rotWithShape="1">
            <a:blip r:embed="rId6">
              <a:alphaModFix/>
            </a:blip>
            <a:srcRect b="0" l="0" r="0" t="0"/>
            <a:stretch/>
          </p:blipFill>
          <p:spPr>
            <a:xfrm>
              <a:off x="5818525" y="3165590"/>
              <a:ext cx="640080" cy="640080"/>
            </a:xfrm>
            <a:prstGeom prst="rect">
              <a:avLst/>
            </a:prstGeom>
            <a:noFill/>
            <a:ln>
              <a:noFill/>
            </a:ln>
          </p:spPr>
        </p:pic>
      </p:grpSp>
      <p:grpSp>
        <p:nvGrpSpPr>
          <p:cNvPr id="386" name="Google Shape;386;p17"/>
          <p:cNvGrpSpPr/>
          <p:nvPr/>
        </p:nvGrpSpPr>
        <p:grpSpPr>
          <a:xfrm>
            <a:off x="906734" y="3165590"/>
            <a:ext cx="2931550" cy="2083414"/>
            <a:chOff x="906734" y="3165590"/>
            <a:chExt cx="2931550" cy="2083414"/>
          </a:xfrm>
        </p:grpSpPr>
        <p:sp>
          <p:nvSpPr>
            <p:cNvPr id="387" name="Google Shape;387;p17"/>
            <p:cNvSpPr txBox="1"/>
            <p:nvPr/>
          </p:nvSpPr>
          <p:spPr>
            <a:xfrm>
              <a:off x="906734" y="4104804"/>
              <a:ext cx="2931550"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CHEMICAL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Nuclear power plants, energy resources</a:t>
              </a:r>
              <a:endParaRPr b="0" i="0" sz="2000" u="none" cap="none" strike="noStrike">
                <a:solidFill>
                  <a:schemeClr val="lt1"/>
                </a:solidFill>
                <a:latin typeface="Roboto Condensed"/>
                <a:ea typeface="Roboto Condensed"/>
                <a:cs typeface="Roboto Condensed"/>
                <a:sym typeface="Roboto Condensed"/>
              </a:endParaRPr>
            </a:p>
          </p:txBody>
        </p:sp>
        <p:pic>
          <p:nvPicPr>
            <p:cNvPr id="388" name="Google Shape;388;p17"/>
            <p:cNvPicPr preferRelativeResize="0"/>
            <p:nvPr/>
          </p:nvPicPr>
          <p:blipFill rotWithShape="1">
            <a:blip r:embed="rId7">
              <a:alphaModFix/>
            </a:blip>
            <a:srcRect b="0" l="0" r="0" t="0"/>
            <a:stretch/>
          </p:blipFill>
          <p:spPr>
            <a:xfrm>
              <a:off x="2048725" y="3165590"/>
              <a:ext cx="640080" cy="640080"/>
            </a:xfrm>
            <a:prstGeom prst="rect">
              <a:avLst/>
            </a:prstGeom>
            <a:noFill/>
            <a:ln>
              <a:noFill/>
            </a:ln>
          </p:spPr>
        </p:pic>
      </p:grpSp>
      <p:grpSp>
        <p:nvGrpSpPr>
          <p:cNvPr id="389" name="Google Shape;389;p17"/>
          <p:cNvGrpSpPr/>
          <p:nvPr/>
        </p:nvGrpSpPr>
        <p:grpSpPr>
          <a:xfrm>
            <a:off x="8079564" y="3165590"/>
            <a:ext cx="3657600" cy="2083414"/>
            <a:chOff x="8079564" y="3165590"/>
            <a:chExt cx="3657600" cy="2083414"/>
          </a:xfrm>
        </p:grpSpPr>
        <p:sp>
          <p:nvSpPr>
            <p:cNvPr id="390" name="Google Shape;390;p17"/>
            <p:cNvSpPr txBox="1"/>
            <p:nvPr/>
          </p:nvSpPr>
          <p:spPr>
            <a:xfrm>
              <a:off x="8079564" y="4104804"/>
              <a:ext cx="3657600"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COMMUNICATIONS</a:t>
              </a:r>
              <a:r>
                <a:rPr b="1" i="0" lang="en-US" sz="2400" u="none" cap="none" strike="noStrike">
                  <a:solidFill>
                    <a:schemeClr val="dk2"/>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Satellite and wireless communications</a:t>
              </a:r>
              <a:endParaRPr b="0" i="0" sz="2000" u="none" cap="none" strike="noStrike">
                <a:solidFill>
                  <a:schemeClr val="lt1"/>
                </a:solidFill>
                <a:latin typeface="Roboto Condensed"/>
                <a:ea typeface="Roboto Condensed"/>
                <a:cs typeface="Roboto Condensed"/>
                <a:sym typeface="Roboto Condensed"/>
              </a:endParaRPr>
            </a:p>
          </p:txBody>
        </p:sp>
        <p:pic>
          <p:nvPicPr>
            <p:cNvPr id="391" name="Google Shape;391;p17"/>
            <p:cNvPicPr preferRelativeResize="0"/>
            <p:nvPr/>
          </p:nvPicPr>
          <p:blipFill rotWithShape="1">
            <a:blip r:embed="rId8">
              <a:alphaModFix/>
            </a:blip>
            <a:srcRect b="0" l="0" r="0" t="0"/>
            <a:stretch/>
          </p:blipFill>
          <p:spPr>
            <a:xfrm>
              <a:off x="9588324" y="3165590"/>
              <a:ext cx="640080" cy="640080"/>
            </a:xfrm>
            <a:prstGeom prst="rect">
              <a:avLst/>
            </a:prstGeom>
            <a:noFill/>
            <a:ln>
              <a:noFill/>
            </a:ln>
          </p:spPr>
        </p:pic>
      </p:grpSp>
      <p:pic>
        <p:nvPicPr>
          <p:cNvPr id="392" name="Google Shape;392;p17"/>
          <p:cNvPicPr preferRelativeResize="0"/>
          <p:nvPr/>
        </p:nvPicPr>
        <p:blipFill rotWithShape="1">
          <a:blip r:embed="rId9">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18"/>
          <p:cNvPicPr preferRelativeResize="0"/>
          <p:nvPr/>
        </p:nvPicPr>
        <p:blipFill rotWithShape="1">
          <a:blip r:embed="rId3">
            <a:alphaModFix/>
          </a:blip>
          <a:srcRect b="0" l="0" r="0" t="0"/>
          <a:stretch/>
        </p:blipFill>
        <p:spPr>
          <a:xfrm>
            <a:off x="0" y="0"/>
            <a:ext cx="12206514" cy="6889256"/>
          </a:xfrm>
          <a:prstGeom prst="rect">
            <a:avLst/>
          </a:prstGeom>
          <a:noFill/>
          <a:ln>
            <a:noFill/>
          </a:ln>
        </p:spPr>
      </p:pic>
      <p:pic>
        <p:nvPicPr>
          <p:cNvPr id="398" name="Google Shape;398;p18"/>
          <p:cNvPicPr preferRelativeResize="0"/>
          <p:nvPr/>
        </p:nvPicPr>
        <p:blipFill rotWithShape="1">
          <a:blip r:embed="rId4">
            <a:alphaModFix/>
          </a:blip>
          <a:srcRect b="0" l="0" r="0" t="0"/>
          <a:stretch/>
        </p:blipFill>
        <p:spPr>
          <a:xfrm>
            <a:off x="0" y="0"/>
            <a:ext cx="12206514" cy="6865620"/>
          </a:xfrm>
          <a:prstGeom prst="rect">
            <a:avLst/>
          </a:prstGeom>
          <a:noFill/>
          <a:ln>
            <a:noFill/>
          </a:ln>
        </p:spPr>
      </p:pic>
      <p:pic>
        <p:nvPicPr>
          <p:cNvPr id="399" name="Google Shape;399;p18"/>
          <p:cNvPicPr preferRelativeResize="0"/>
          <p:nvPr/>
        </p:nvPicPr>
        <p:blipFill rotWithShape="1">
          <a:blip r:embed="rId5">
            <a:alphaModFix/>
          </a:blip>
          <a:srcRect b="0" l="0" r="0" t="0"/>
          <a:stretch/>
        </p:blipFill>
        <p:spPr>
          <a:xfrm>
            <a:off x="0" y="0"/>
            <a:ext cx="12206514" cy="6854046"/>
          </a:xfrm>
          <a:prstGeom prst="rect">
            <a:avLst/>
          </a:prstGeom>
          <a:noFill/>
          <a:ln>
            <a:noFill/>
          </a:ln>
        </p:spPr>
      </p:pic>
      <p:sp>
        <p:nvSpPr>
          <p:cNvPr id="400" name="Google Shape;400;p18"/>
          <p:cNvSpPr/>
          <p:nvPr/>
        </p:nvSpPr>
        <p:spPr>
          <a:xfrm flipH="1" rot="10800000">
            <a:off x="0" y="1"/>
            <a:ext cx="12206513" cy="6881636"/>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01" name="Google Shape;401;p18"/>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02" name="Google Shape;402;p18"/>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03" name="Google Shape;403;p18"/>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404" name="Google Shape;404;p18"/>
          <p:cNvGrpSpPr/>
          <p:nvPr/>
        </p:nvGrpSpPr>
        <p:grpSpPr>
          <a:xfrm>
            <a:off x="4717144" y="3165590"/>
            <a:ext cx="3129544" cy="2083414"/>
            <a:chOff x="4586518" y="3165590"/>
            <a:chExt cx="3129544" cy="2083414"/>
          </a:xfrm>
        </p:grpSpPr>
        <p:sp>
          <p:nvSpPr>
            <p:cNvPr id="405" name="Google Shape;405;p18"/>
            <p:cNvSpPr txBox="1"/>
            <p:nvPr/>
          </p:nvSpPr>
          <p:spPr>
            <a:xfrm>
              <a:off x="4586518" y="4104804"/>
              <a:ext cx="3129544"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DAMS</a:t>
              </a:r>
              <a:r>
                <a:rPr b="0" i="0" lang="en-US" sz="2400" u="none" cap="none" strike="noStrike">
                  <a:solidFill>
                    <a:schemeClr val="lt1"/>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Helps contain and control large bodies of water</a:t>
              </a:r>
              <a:endParaRPr b="0" i="0" sz="1400" u="none" cap="none" strike="noStrike">
                <a:solidFill>
                  <a:srgbClr val="000000"/>
                </a:solidFill>
                <a:latin typeface="Arial"/>
                <a:ea typeface="Arial"/>
                <a:cs typeface="Arial"/>
                <a:sym typeface="Arial"/>
              </a:endParaRPr>
            </a:p>
          </p:txBody>
        </p:sp>
        <p:pic>
          <p:nvPicPr>
            <p:cNvPr id="406" name="Google Shape;406;p18"/>
            <p:cNvPicPr preferRelativeResize="0"/>
            <p:nvPr/>
          </p:nvPicPr>
          <p:blipFill rotWithShape="1">
            <a:blip r:embed="rId6">
              <a:alphaModFix/>
            </a:blip>
            <a:srcRect b="0" l="0" r="0" t="0"/>
            <a:stretch/>
          </p:blipFill>
          <p:spPr>
            <a:xfrm>
              <a:off x="5818525" y="3165590"/>
              <a:ext cx="640080" cy="640080"/>
            </a:xfrm>
            <a:prstGeom prst="rect">
              <a:avLst/>
            </a:prstGeom>
            <a:noFill/>
            <a:ln>
              <a:noFill/>
            </a:ln>
          </p:spPr>
        </p:pic>
      </p:grpSp>
      <p:grpSp>
        <p:nvGrpSpPr>
          <p:cNvPr id="407" name="Google Shape;407;p18"/>
          <p:cNvGrpSpPr/>
          <p:nvPr/>
        </p:nvGrpSpPr>
        <p:grpSpPr>
          <a:xfrm>
            <a:off x="865963" y="3165590"/>
            <a:ext cx="2907750" cy="2083414"/>
            <a:chOff x="865963" y="3165590"/>
            <a:chExt cx="2907750" cy="2083414"/>
          </a:xfrm>
        </p:grpSpPr>
        <p:sp>
          <p:nvSpPr>
            <p:cNvPr id="408" name="Google Shape;408;p18"/>
            <p:cNvSpPr txBox="1"/>
            <p:nvPr/>
          </p:nvSpPr>
          <p:spPr>
            <a:xfrm>
              <a:off x="865963" y="4104804"/>
              <a:ext cx="2907750"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CRITICAL MANUFACTURING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Producing products in bulk such as companies that make cars</a:t>
              </a:r>
              <a:endParaRPr b="0" i="0" sz="1400" u="none" cap="none" strike="noStrike">
                <a:solidFill>
                  <a:srgbClr val="000000"/>
                </a:solidFill>
                <a:latin typeface="Arial"/>
                <a:ea typeface="Arial"/>
                <a:cs typeface="Arial"/>
                <a:sym typeface="Arial"/>
              </a:endParaRPr>
            </a:p>
          </p:txBody>
        </p:sp>
        <p:pic>
          <p:nvPicPr>
            <p:cNvPr id="409" name="Google Shape;409;p18"/>
            <p:cNvPicPr preferRelativeResize="0"/>
            <p:nvPr/>
          </p:nvPicPr>
          <p:blipFill rotWithShape="1">
            <a:blip r:embed="rId7">
              <a:alphaModFix/>
            </a:blip>
            <a:srcRect b="0" l="0" r="0" t="0"/>
            <a:stretch/>
          </p:blipFill>
          <p:spPr>
            <a:xfrm>
              <a:off x="2048725" y="3165590"/>
              <a:ext cx="640080" cy="640080"/>
            </a:xfrm>
            <a:prstGeom prst="rect">
              <a:avLst/>
            </a:prstGeom>
            <a:noFill/>
            <a:ln>
              <a:noFill/>
            </a:ln>
          </p:spPr>
        </p:pic>
      </p:grpSp>
      <p:grpSp>
        <p:nvGrpSpPr>
          <p:cNvPr id="410" name="Google Shape;410;p18"/>
          <p:cNvGrpSpPr/>
          <p:nvPr/>
        </p:nvGrpSpPr>
        <p:grpSpPr>
          <a:xfrm>
            <a:off x="8354697" y="3165590"/>
            <a:ext cx="3169648" cy="2083414"/>
            <a:chOff x="8354697" y="3165590"/>
            <a:chExt cx="3169648" cy="2083414"/>
          </a:xfrm>
        </p:grpSpPr>
        <p:sp>
          <p:nvSpPr>
            <p:cNvPr id="411" name="Google Shape;411;p18"/>
            <p:cNvSpPr txBox="1"/>
            <p:nvPr/>
          </p:nvSpPr>
          <p:spPr>
            <a:xfrm>
              <a:off x="8354697" y="4104804"/>
              <a:ext cx="3169648"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DEFENSE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INDUSTRIAL BASE</a:t>
              </a:r>
              <a:r>
                <a:rPr b="1" i="0" lang="en-US" sz="2400" u="none" cap="none" strike="noStrike">
                  <a:solidFill>
                    <a:schemeClr val="dk2"/>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Research and development, as well as design, production, delivery, and maintenance of military weapons systems</a:t>
              </a:r>
              <a:endParaRPr b="0" i="0" sz="2000" u="none" cap="none" strike="noStrike">
                <a:solidFill>
                  <a:schemeClr val="lt1"/>
                </a:solidFill>
                <a:latin typeface="Roboto Condensed"/>
                <a:ea typeface="Roboto Condensed"/>
                <a:cs typeface="Roboto Condensed"/>
                <a:sym typeface="Roboto Condensed"/>
              </a:endParaRPr>
            </a:p>
          </p:txBody>
        </p:sp>
        <p:pic>
          <p:nvPicPr>
            <p:cNvPr id="412" name="Google Shape;412;p18"/>
            <p:cNvPicPr preferRelativeResize="0"/>
            <p:nvPr/>
          </p:nvPicPr>
          <p:blipFill rotWithShape="1">
            <a:blip r:embed="rId8">
              <a:alphaModFix/>
            </a:blip>
            <a:srcRect b="0" l="0" r="0" t="0"/>
            <a:stretch/>
          </p:blipFill>
          <p:spPr>
            <a:xfrm>
              <a:off x="9588324" y="3165590"/>
              <a:ext cx="640080" cy="640080"/>
            </a:xfrm>
            <a:prstGeom prst="rect">
              <a:avLst/>
            </a:prstGeom>
            <a:noFill/>
            <a:ln>
              <a:noFill/>
            </a:ln>
          </p:spPr>
        </p:pic>
      </p:grpSp>
      <p:pic>
        <p:nvPicPr>
          <p:cNvPr id="413" name="Google Shape;413;p18"/>
          <p:cNvPicPr preferRelativeResize="0"/>
          <p:nvPr/>
        </p:nvPicPr>
        <p:blipFill rotWithShape="1">
          <a:blip r:embed="rId9">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19"/>
          <p:cNvPicPr preferRelativeResize="0"/>
          <p:nvPr/>
        </p:nvPicPr>
        <p:blipFill rotWithShape="1">
          <a:blip r:embed="rId3">
            <a:alphaModFix/>
          </a:blip>
          <a:srcRect b="0" l="0" r="0" t="0"/>
          <a:stretch/>
        </p:blipFill>
        <p:spPr>
          <a:xfrm>
            <a:off x="0" y="0"/>
            <a:ext cx="12237992" cy="6872748"/>
          </a:xfrm>
          <a:prstGeom prst="rect">
            <a:avLst/>
          </a:prstGeom>
          <a:noFill/>
          <a:ln>
            <a:noFill/>
          </a:ln>
        </p:spPr>
      </p:pic>
      <p:pic>
        <p:nvPicPr>
          <p:cNvPr id="419" name="Google Shape;419;p19"/>
          <p:cNvPicPr preferRelativeResize="0"/>
          <p:nvPr/>
        </p:nvPicPr>
        <p:blipFill rotWithShape="1">
          <a:blip r:embed="rId4">
            <a:alphaModFix/>
          </a:blip>
          <a:srcRect b="0" l="0" r="0" t="0"/>
          <a:stretch/>
        </p:blipFill>
        <p:spPr>
          <a:xfrm>
            <a:off x="0" y="0"/>
            <a:ext cx="12199943" cy="6889256"/>
          </a:xfrm>
          <a:prstGeom prst="rect">
            <a:avLst/>
          </a:prstGeom>
          <a:noFill/>
          <a:ln>
            <a:noFill/>
          </a:ln>
        </p:spPr>
      </p:pic>
      <p:pic>
        <p:nvPicPr>
          <p:cNvPr id="420" name="Google Shape;420;p19"/>
          <p:cNvPicPr preferRelativeResize="0"/>
          <p:nvPr/>
        </p:nvPicPr>
        <p:blipFill rotWithShape="1">
          <a:blip r:embed="rId5">
            <a:alphaModFix/>
          </a:blip>
          <a:srcRect b="0" l="0" r="0" t="0"/>
          <a:stretch/>
        </p:blipFill>
        <p:spPr>
          <a:xfrm>
            <a:off x="-1" y="0"/>
            <a:ext cx="12241161" cy="6889256"/>
          </a:xfrm>
          <a:prstGeom prst="rect">
            <a:avLst/>
          </a:prstGeom>
          <a:noFill/>
          <a:ln>
            <a:noFill/>
          </a:ln>
        </p:spPr>
      </p:pic>
      <p:sp>
        <p:nvSpPr>
          <p:cNvPr id="421" name="Google Shape;421;p19"/>
          <p:cNvSpPr/>
          <p:nvPr/>
        </p:nvSpPr>
        <p:spPr>
          <a:xfrm flipH="1" rot="10800000">
            <a:off x="0" y="0"/>
            <a:ext cx="12237991" cy="6912891"/>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22" name="Google Shape;422;p19"/>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23" name="Google Shape;423;p19"/>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24" name="Google Shape;424;p19"/>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425" name="Google Shape;425;p19"/>
          <p:cNvGrpSpPr/>
          <p:nvPr/>
        </p:nvGrpSpPr>
        <p:grpSpPr>
          <a:xfrm>
            <a:off x="4321277" y="3165590"/>
            <a:ext cx="4050296" cy="2083414"/>
            <a:chOff x="3974751" y="3165590"/>
            <a:chExt cx="4050296" cy="2083414"/>
          </a:xfrm>
        </p:grpSpPr>
        <p:sp>
          <p:nvSpPr>
            <p:cNvPr id="426" name="Google Shape;426;p19"/>
            <p:cNvSpPr txBox="1"/>
            <p:nvPr/>
          </p:nvSpPr>
          <p:spPr>
            <a:xfrm>
              <a:off x="3974751" y="4104804"/>
              <a:ext cx="4050296"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ENERGY</a:t>
              </a:r>
              <a:r>
                <a:rPr b="0" i="0" lang="en-US" sz="2400" u="none" cap="none" strike="noStrike">
                  <a:solidFill>
                    <a:srgbClr val="2EA363"/>
                  </a:solidFill>
                  <a:latin typeface="Roboto Condensed"/>
                  <a:ea typeface="Roboto Condensed"/>
                  <a:cs typeface="Roboto Condensed"/>
                  <a:sym typeface="Roboto Condensed"/>
                </a:rPr>
                <a:t>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Oil, Electricity, Natural Gas - supplying fuels to the transportation industry, electricity to house and businesses, and other sources of energy that are important to growth and production across the nation</a:t>
              </a:r>
              <a:endParaRPr b="0" i="0" sz="2000" u="none" cap="none" strike="noStrike">
                <a:solidFill>
                  <a:schemeClr val="lt1"/>
                </a:solidFill>
                <a:latin typeface="Roboto Condensed"/>
                <a:ea typeface="Roboto Condensed"/>
                <a:cs typeface="Roboto Condensed"/>
                <a:sym typeface="Roboto Condensed"/>
              </a:endParaRPr>
            </a:p>
          </p:txBody>
        </p:sp>
        <p:pic>
          <p:nvPicPr>
            <p:cNvPr id="427" name="Google Shape;427;p19"/>
            <p:cNvPicPr preferRelativeResize="0"/>
            <p:nvPr/>
          </p:nvPicPr>
          <p:blipFill rotWithShape="1">
            <a:blip r:embed="rId6">
              <a:alphaModFix/>
            </a:blip>
            <a:srcRect b="0" l="0" r="0" t="0"/>
            <a:stretch/>
          </p:blipFill>
          <p:spPr>
            <a:xfrm>
              <a:off x="5731441" y="3165590"/>
              <a:ext cx="640080" cy="640080"/>
            </a:xfrm>
            <a:prstGeom prst="rect">
              <a:avLst/>
            </a:prstGeom>
            <a:noFill/>
            <a:ln>
              <a:noFill/>
            </a:ln>
          </p:spPr>
        </p:pic>
      </p:grpSp>
      <p:grpSp>
        <p:nvGrpSpPr>
          <p:cNvPr id="428" name="Google Shape;428;p19"/>
          <p:cNvGrpSpPr/>
          <p:nvPr/>
        </p:nvGrpSpPr>
        <p:grpSpPr>
          <a:xfrm>
            <a:off x="769257" y="3165590"/>
            <a:ext cx="3379666" cy="2083414"/>
            <a:chOff x="769257" y="3165590"/>
            <a:chExt cx="3379666" cy="2083414"/>
          </a:xfrm>
        </p:grpSpPr>
        <p:sp>
          <p:nvSpPr>
            <p:cNvPr id="429" name="Google Shape;429;p19"/>
            <p:cNvSpPr txBox="1"/>
            <p:nvPr/>
          </p:nvSpPr>
          <p:spPr>
            <a:xfrm>
              <a:off x="769257" y="4104804"/>
              <a:ext cx="3379666"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EMERGENCY SERVICES</a:t>
              </a:r>
              <a:r>
                <a:rPr b="1" i="0" lang="en-US" sz="2400" u="none" cap="none" strike="noStrike">
                  <a:solidFill>
                    <a:schemeClr val="dk2"/>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Police departments and fire stations, county sheriff’s offices, Department of Defense police and fire departments, and town public works departments</a:t>
              </a:r>
              <a:endParaRPr b="0" i="0" sz="2000" u="none" cap="none" strike="noStrike">
                <a:solidFill>
                  <a:schemeClr val="lt1"/>
                </a:solidFill>
                <a:latin typeface="Roboto Condensed"/>
                <a:ea typeface="Roboto Condensed"/>
                <a:cs typeface="Roboto Condensed"/>
                <a:sym typeface="Roboto Condensed"/>
              </a:endParaRPr>
            </a:p>
          </p:txBody>
        </p:sp>
        <p:pic>
          <p:nvPicPr>
            <p:cNvPr id="430" name="Google Shape;430;p19"/>
            <p:cNvPicPr preferRelativeResize="0"/>
            <p:nvPr/>
          </p:nvPicPr>
          <p:blipFill rotWithShape="1">
            <a:blip r:embed="rId7">
              <a:alphaModFix/>
            </a:blip>
            <a:srcRect b="0" l="0" r="0" t="0"/>
            <a:stretch/>
          </p:blipFill>
          <p:spPr>
            <a:xfrm>
              <a:off x="2048725" y="3165590"/>
              <a:ext cx="640080" cy="640080"/>
            </a:xfrm>
            <a:prstGeom prst="rect">
              <a:avLst/>
            </a:prstGeom>
            <a:noFill/>
            <a:ln>
              <a:noFill/>
            </a:ln>
          </p:spPr>
        </p:pic>
      </p:grpSp>
      <p:grpSp>
        <p:nvGrpSpPr>
          <p:cNvPr id="431" name="Google Shape;431;p19"/>
          <p:cNvGrpSpPr/>
          <p:nvPr/>
        </p:nvGrpSpPr>
        <p:grpSpPr>
          <a:xfrm>
            <a:off x="8371567" y="3105015"/>
            <a:ext cx="3072135" cy="2083414"/>
            <a:chOff x="8374742" y="3165590"/>
            <a:chExt cx="3072135" cy="2083414"/>
          </a:xfrm>
        </p:grpSpPr>
        <p:sp>
          <p:nvSpPr>
            <p:cNvPr id="432" name="Google Shape;432;p19"/>
            <p:cNvSpPr txBox="1"/>
            <p:nvPr/>
          </p:nvSpPr>
          <p:spPr>
            <a:xfrm>
              <a:off x="8374742" y="4104804"/>
              <a:ext cx="3072135"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FINANCIAL SERVICES</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Banks, Credit Card Companies, Insurance companies</a:t>
              </a:r>
              <a:endParaRPr b="0" i="0" sz="1400" u="none" cap="none" strike="noStrike">
                <a:solidFill>
                  <a:srgbClr val="000000"/>
                </a:solidFill>
                <a:latin typeface="Arial"/>
                <a:ea typeface="Arial"/>
                <a:cs typeface="Arial"/>
                <a:sym typeface="Arial"/>
              </a:endParaRPr>
            </a:p>
          </p:txBody>
        </p:sp>
        <p:pic>
          <p:nvPicPr>
            <p:cNvPr id="433" name="Google Shape;433;p19"/>
            <p:cNvPicPr preferRelativeResize="0"/>
            <p:nvPr/>
          </p:nvPicPr>
          <p:blipFill rotWithShape="1">
            <a:blip r:embed="rId8">
              <a:alphaModFix/>
            </a:blip>
            <a:srcRect b="0" l="0" r="0" t="0"/>
            <a:stretch/>
          </p:blipFill>
          <p:spPr>
            <a:xfrm>
              <a:off x="9588324" y="3165590"/>
              <a:ext cx="640080" cy="640080"/>
            </a:xfrm>
            <a:prstGeom prst="rect">
              <a:avLst/>
            </a:prstGeom>
            <a:noFill/>
            <a:ln>
              <a:noFill/>
            </a:ln>
          </p:spPr>
        </p:pic>
      </p:grpSp>
      <p:pic>
        <p:nvPicPr>
          <p:cNvPr id="434" name="Google Shape;434;p19"/>
          <p:cNvPicPr preferRelativeResize="0"/>
          <p:nvPr/>
        </p:nvPicPr>
        <p:blipFill rotWithShape="1">
          <a:blip r:embed="rId9">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20"/>
          <p:cNvPicPr preferRelativeResize="0"/>
          <p:nvPr/>
        </p:nvPicPr>
        <p:blipFill rotWithShape="1">
          <a:blip r:embed="rId3">
            <a:alphaModFix/>
          </a:blip>
          <a:srcRect b="0" l="0" r="0" t="0"/>
          <a:stretch/>
        </p:blipFill>
        <p:spPr>
          <a:xfrm>
            <a:off x="1" y="0"/>
            <a:ext cx="12237992" cy="6858000"/>
          </a:xfrm>
          <a:prstGeom prst="rect">
            <a:avLst/>
          </a:prstGeom>
          <a:noFill/>
          <a:ln>
            <a:noFill/>
          </a:ln>
        </p:spPr>
      </p:pic>
      <p:pic>
        <p:nvPicPr>
          <p:cNvPr id="440" name="Google Shape;440;p20"/>
          <p:cNvPicPr preferRelativeResize="0"/>
          <p:nvPr/>
        </p:nvPicPr>
        <p:blipFill rotWithShape="1">
          <a:blip r:embed="rId4">
            <a:alphaModFix/>
          </a:blip>
          <a:srcRect b="0" l="0" r="0" t="0"/>
          <a:stretch/>
        </p:blipFill>
        <p:spPr>
          <a:xfrm>
            <a:off x="1" y="0"/>
            <a:ext cx="12237992" cy="6902245"/>
          </a:xfrm>
          <a:prstGeom prst="rect">
            <a:avLst/>
          </a:prstGeom>
          <a:noFill/>
          <a:ln>
            <a:noFill/>
          </a:ln>
        </p:spPr>
      </p:pic>
      <p:pic>
        <p:nvPicPr>
          <p:cNvPr id="441" name="Google Shape;441;p20"/>
          <p:cNvPicPr preferRelativeResize="0"/>
          <p:nvPr/>
        </p:nvPicPr>
        <p:blipFill rotWithShape="1">
          <a:blip r:embed="rId5">
            <a:alphaModFix/>
          </a:blip>
          <a:srcRect b="0" l="0" r="0" t="0"/>
          <a:stretch/>
        </p:blipFill>
        <p:spPr>
          <a:xfrm>
            <a:off x="1" y="0"/>
            <a:ext cx="12237992" cy="6912892"/>
          </a:xfrm>
          <a:prstGeom prst="rect">
            <a:avLst/>
          </a:prstGeom>
          <a:noFill/>
          <a:ln>
            <a:noFill/>
          </a:ln>
        </p:spPr>
      </p:pic>
      <p:sp>
        <p:nvSpPr>
          <p:cNvPr id="442" name="Google Shape;442;p20"/>
          <p:cNvSpPr/>
          <p:nvPr/>
        </p:nvSpPr>
        <p:spPr>
          <a:xfrm flipH="1" rot="10800000">
            <a:off x="0" y="0"/>
            <a:ext cx="12237991" cy="6912891"/>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43" name="Google Shape;443;p20"/>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44" name="Google Shape;444;p20"/>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45" name="Google Shape;445;p20"/>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446" name="Google Shape;446;p20"/>
          <p:cNvGrpSpPr/>
          <p:nvPr/>
        </p:nvGrpSpPr>
        <p:grpSpPr>
          <a:xfrm>
            <a:off x="4644574" y="3165590"/>
            <a:ext cx="3432527" cy="2083414"/>
            <a:chOff x="4443189" y="3165590"/>
            <a:chExt cx="3432527" cy="2083414"/>
          </a:xfrm>
        </p:grpSpPr>
        <p:sp>
          <p:nvSpPr>
            <p:cNvPr id="447" name="Google Shape;447;p20"/>
            <p:cNvSpPr txBox="1"/>
            <p:nvPr/>
          </p:nvSpPr>
          <p:spPr>
            <a:xfrm>
              <a:off x="4443189" y="4104804"/>
              <a:ext cx="3432527"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GOVERNMENT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FACILITIES</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Educational buildings, museums, national monuments and several buildings owned by the local state and </a:t>
              </a:r>
              <a:endParaRPr b="0" i="0" sz="2000" u="none" cap="none" strike="noStrike">
                <a:solidFill>
                  <a:schemeClr val="lt1"/>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federal government.</a:t>
              </a:r>
              <a:endParaRPr b="0" i="0" sz="1400" u="none" cap="none" strike="noStrike">
                <a:solidFill>
                  <a:srgbClr val="000000"/>
                </a:solidFill>
                <a:latin typeface="Arial"/>
                <a:ea typeface="Arial"/>
                <a:cs typeface="Arial"/>
                <a:sym typeface="Arial"/>
              </a:endParaRPr>
            </a:p>
          </p:txBody>
        </p:sp>
        <p:pic>
          <p:nvPicPr>
            <p:cNvPr id="448" name="Google Shape;448;p20"/>
            <p:cNvPicPr preferRelativeResize="0"/>
            <p:nvPr/>
          </p:nvPicPr>
          <p:blipFill rotWithShape="1">
            <a:blip r:embed="rId6">
              <a:alphaModFix/>
            </a:blip>
            <a:srcRect b="0" l="0" r="0" t="0"/>
            <a:stretch/>
          </p:blipFill>
          <p:spPr>
            <a:xfrm>
              <a:off x="5833039" y="3165590"/>
              <a:ext cx="640080" cy="640080"/>
            </a:xfrm>
            <a:prstGeom prst="rect">
              <a:avLst/>
            </a:prstGeom>
            <a:noFill/>
            <a:ln>
              <a:noFill/>
            </a:ln>
          </p:spPr>
        </p:pic>
      </p:grpSp>
      <p:grpSp>
        <p:nvGrpSpPr>
          <p:cNvPr id="449" name="Google Shape;449;p20"/>
          <p:cNvGrpSpPr/>
          <p:nvPr/>
        </p:nvGrpSpPr>
        <p:grpSpPr>
          <a:xfrm>
            <a:off x="485320" y="3165590"/>
            <a:ext cx="3781879" cy="2083414"/>
            <a:chOff x="485320" y="3165590"/>
            <a:chExt cx="3781879" cy="2083414"/>
          </a:xfrm>
        </p:grpSpPr>
        <p:sp>
          <p:nvSpPr>
            <p:cNvPr id="450" name="Google Shape;450;p20"/>
            <p:cNvSpPr txBox="1"/>
            <p:nvPr/>
          </p:nvSpPr>
          <p:spPr>
            <a:xfrm>
              <a:off x="485320" y="4104804"/>
              <a:ext cx="3781879"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FOOD AND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AGRICULTURAL</a:t>
              </a:r>
              <a:r>
                <a:rPr b="1" i="0" lang="en-US" sz="2400" u="none" cap="none" strike="noStrike">
                  <a:solidFill>
                    <a:schemeClr val="dk2"/>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2.1 million farms, 935,000 restaurants, and more than 200,000 registered food manufacturing, processing, and storage facilities</a:t>
              </a:r>
              <a:endParaRPr b="0" i="0" sz="2000" u="none" cap="none" strike="noStrike">
                <a:solidFill>
                  <a:schemeClr val="lt1"/>
                </a:solidFill>
                <a:latin typeface="Roboto Condensed"/>
                <a:ea typeface="Roboto Condensed"/>
                <a:cs typeface="Roboto Condensed"/>
                <a:sym typeface="Roboto Condensed"/>
              </a:endParaRPr>
            </a:p>
          </p:txBody>
        </p:sp>
        <p:pic>
          <p:nvPicPr>
            <p:cNvPr id="451" name="Google Shape;451;p20"/>
            <p:cNvPicPr preferRelativeResize="0"/>
            <p:nvPr/>
          </p:nvPicPr>
          <p:blipFill rotWithShape="1">
            <a:blip r:embed="rId7">
              <a:alphaModFix/>
            </a:blip>
            <a:srcRect b="0" l="0" r="0" t="0"/>
            <a:stretch/>
          </p:blipFill>
          <p:spPr>
            <a:xfrm>
              <a:off x="2048725" y="3165590"/>
              <a:ext cx="640080" cy="640080"/>
            </a:xfrm>
            <a:prstGeom prst="rect">
              <a:avLst/>
            </a:prstGeom>
            <a:noFill/>
            <a:ln>
              <a:noFill/>
            </a:ln>
          </p:spPr>
        </p:pic>
      </p:grpSp>
      <p:grpSp>
        <p:nvGrpSpPr>
          <p:cNvPr id="452" name="Google Shape;452;p20"/>
          <p:cNvGrpSpPr/>
          <p:nvPr/>
        </p:nvGrpSpPr>
        <p:grpSpPr>
          <a:xfrm>
            <a:off x="8374742" y="3165590"/>
            <a:ext cx="3372758" cy="2083414"/>
            <a:chOff x="8374742" y="3165590"/>
            <a:chExt cx="3372758" cy="2083414"/>
          </a:xfrm>
        </p:grpSpPr>
        <p:sp>
          <p:nvSpPr>
            <p:cNvPr id="453" name="Google Shape;453;p20"/>
            <p:cNvSpPr txBox="1"/>
            <p:nvPr/>
          </p:nvSpPr>
          <p:spPr>
            <a:xfrm>
              <a:off x="8374742" y="4104804"/>
              <a:ext cx="3372758"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HEALTHCARE AND PUBLIC HEALTH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Protects all sectors of the economy from hazards such as terrorism, infectious disease outbreaks, and natural disasters</a:t>
              </a:r>
              <a:endParaRPr b="0" i="0" sz="2000" u="none" cap="none" strike="noStrike">
                <a:solidFill>
                  <a:schemeClr val="lt1"/>
                </a:solidFill>
                <a:latin typeface="Roboto Condensed"/>
                <a:ea typeface="Roboto Condensed"/>
                <a:cs typeface="Roboto Condensed"/>
                <a:sym typeface="Roboto Condensed"/>
              </a:endParaRPr>
            </a:p>
          </p:txBody>
        </p:sp>
        <p:pic>
          <p:nvPicPr>
            <p:cNvPr id="454" name="Google Shape;454;p20"/>
            <p:cNvPicPr preferRelativeResize="0"/>
            <p:nvPr/>
          </p:nvPicPr>
          <p:blipFill rotWithShape="1">
            <a:blip r:embed="rId8">
              <a:alphaModFix/>
            </a:blip>
            <a:srcRect b="0" l="0" r="0" t="0"/>
            <a:stretch/>
          </p:blipFill>
          <p:spPr>
            <a:xfrm>
              <a:off x="9689926" y="3165590"/>
              <a:ext cx="640080" cy="640080"/>
            </a:xfrm>
            <a:prstGeom prst="rect">
              <a:avLst/>
            </a:prstGeom>
            <a:noFill/>
            <a:ln>
              <a:noFill/>
            </a:ln>
          </p:spPr>
        </p:pic>
      </p:grpSp>
      <p:pic>
        <p:nvPicPr>
          <p:cNvPr id="455" name="Google Shape;455;p20"/>
          <p:cNvPicPr preferRelativeResize="0"/>
          <p:nvPr/>
        </p:nvPicPr>
        <p:blipFill rotWithShape="1">
          <a:blip r:embed="rId9">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1"/>
          <p:cNvPicPr preferRelativeResize="0"/>
          <p:nvPr/>
        </p:nvPicPr>
        <p:blipFill rotWithShape="1">
          <a:blip r:embed="rId3">
            <a:alphaModFix/>
          </a:blip>
          <a:srcRect b="0" l="0" r="0" t="0"/>
          <a:stretch/>
        </p:blipFill>
        <p:spPr>
          <a:xfrm>
            <a:off x="0" y="0"/>
            <a:ext cx="12237990" cy="6857999"/>
          </a:xfrm>
          <a:prstGeom prst="rect">
            <a:avLst/>
          </a:prstGeom>
          <a:noFill/>
          <a:ln>
            <a:noFill/>
          </a:ln>
        </p:spPr>
      </p:pic>
      <p:pic>
        <p:nvPicPr>
          <p:cNvPr id="461" name="Google Shape;461;p21"/>
          <p:cNvPicPr preferRelativeResize="0"/>
          <p:nvPr/>
        </p:nvPicPr>
        <p:blipFill rotWithShape="1">
          <a:blip r:embed="rId4">
            <a:alphaModFix/>
          </a:blip>
          <a:srcRect b="0" l="0" r="0" t="0"/>
          <a:stretch/>
        </p:blipFill>
        <p:spPr>
          <a:xfrm>
            <a:off x="0" y="-1"/>
            <a:ext cx="12237990" cy="6858001"/>
          </a:xfrm>
          <a:prstGeom prst="rect">
            <a:avLst/>
          </a:prstGeom>
          <a:noFill/>
          <a:ln>
            <a:noFill/>
          </a:ln>
        </p:spPr>
      </p:pic>
      <p:sp>
        <p:nvSpPr>
          <p:cNvPr id="462" name="Google Shape;462;p21"/>
          <p:cNvSpPr/>
          <p:nvPr/>
        </p:nvSpPr>
        <p:spPr>
          <a:xfrm flipH="1" rot="10800000">
            <a:off x="0" y="-2"/>
            <a:ext cx="12237990" cy="6912891"/>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63" name="Google Shape;463;p21"/>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64" name="Google Shape;464;p21"/>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65" name="Google Shape;465;p21"/>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466" name="Google Shape;466;p21"/>
          <p:cNvGrpSpPr/>
          <p:nvPr/>
        </p:nvGrpSpPr>
        <p:grpSpPr>
          <a:xfrm>
            <a:off x="6656501" y="3165590"/>
            <a:ext cx="4152897" cy="2083414"/>
            <a:chOff x="4443189" y="3165590"/>
            <a:chExt cx="4152897" cy="2083414"/>
          </a:xfrm>
        </p:grpSpPr>
        <p:sp>
          <p:nvSpPr>
            <p:cNvPr id="467" name="Google Shape;467;p21"/>
            <p:cNvSpPr txBox="1"/>
            <p:nvPr/>
          </p:nvSpPr>
          <p:spPr>
            <a:xfrm>
              <a:off x="4443189" y="4104804"/>
              <a:ext cx="4152897"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NUCLEAR REACTORS, MATERIALS, AND WASTE</a:t>
              </a:r>
              <a:r>
                <a:rPr b="0" i="0" lang="en-US" sz="2400" u="none" cap="none" strike="noStrike">
                  <a:solidFill>
                    <a:srgbClr val="2EA363"/>
                  </a:solidFill>
                  <a:latin typeface="Arial"/>
                  <a:ea typeface="Arial"/>
                  <a:cs typeface="Arial"/>
                  <a:sym typeface="Arial"/>
                </a:rPr>
                <a:t>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Covers most aspects of America’s civilian nuclear infrastructure</a:t>
              </a:r>
              <a:endParaRPr b="0" i="0" sz="2000" u="none" cap="none" strike="noStrike">
                <a:solidFill>
                  <a:schemeClr val="lt1"/>
                </a:solidFill>
                <a:latin typeface="Roboto Condensed"/>
                <a:ea typeface="Roboto Condensed"/>
                <a:cs typeface="Roboto Condensed"/>
                <a:sym typeface="Roboto Condensed"/>
              </a:endParaRPr>
            </a:p>
          </p:txBody>
        </p:sp>
        <p:pic>
          <p:nvPicPr>
            <p:cNvPr id="468" name="Google Shape;468;p21"/>
            <p:cNvPicPr preferRelativeResize="0"/>
            <p:nvPr/>
          </p:nvPicPr>
          <p:blipFill rotWithShape="1">
            <a:blip r:embed="rId5">
              <a:alphaModFix/>
            </a:blip>
            <a:srcRect b="0" l="0" r="0" t="0"/>
            <a:stretch/>
          </p:blipFill>
          <p:spPr>
            <a:xfrm>
              <a:off x="6199597" y="3165590"/>
              <a:ext cx="640080" cy="640080"/>
            </a:xfrm>
            <a:prstGeom prst="rect">
              <a:avLst/>
            </a:prstGeom>
            <a:noFill/>
            <a:ln>
              <a:noFill/>
            </a:ln>
          </p:spPr>
        </p:pic>
      </p:grpSp>
      <p:grpSp>
        <p:nvGrpSpPr>
          <p:cNvPr id="469" name="Google Shape;469;p21"/>
          <p:cNvGrpSpPr/>
          <p:nvPr/>
        </p:nvGrpSpPr>
        <p:grpSpPr>
          <a:xfrm>
            <a:off x="1331858" y="3165590"/>
            <a:ext cx="4610510" cy="3178594"/>
            <a:chOff x="-77842" y="3165590"/>
            <a:chExt cx="4610510" cy="3178594"/>
          </a:xfrm>
        </p:grpSpPr>
        <p:sp>
          <p:nvSpPr>
            <p:cNvPr id="470" name="Google Shape;470;p21"/>
            <p:cNvSpPr txBox="1"/>
            <p:nvPr/>
          </p:nvSpPr>
          <p:spPr>
            <a:xfrm>
              <a:off x="-77842" y="4104803"/>
              <a:ext cx="4610510" cy="223938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INFORMATION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TECHNOLOGY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Software and services, technology hardware and equipment and semiconductors and semiconductor equipment</a:t>
              </a:r>
              <a:endParaRPr b="0" i="0" sz="2000" u="none" cap="none" strike="noStrike">
                <a:solidFill>
                  <a:schemeClr val="lt1"/>
                </a:solidFill>
                <a:latin typeface="Roboto Condensed"/>
                <a:ea typeface="Roboto Condensed"/>
                <a:cs typeface="Roboto Condensed"/>
                <a:sym typeface="Roboto Condensed"/>
              </a:endParaRPr>
            </a:p>
          </p:txBody>
        </p:sp>
        <p:pic>
          <p:nvPicPr>
            <p:cNvPr id="471" name="Google Shape;471;p21"/>
            <p:cNvPicPr preferRelativeResize="0"/>
            <p:nvPr/>
          </p:nvPicPr>
          <p:blipFill rotWithShape="1">
            <a:blip r:embed="rId6">
              <a:alphaModFix/>
            </a:blip>
            <a:srcRect b="0" l="0" r="0" t="0"/>
            <a:stretch/>
          </p:blipFill>
          <p:spPr>
            <a:xfrm>
              <a:off x="1907373" y="3165590"/>
              <a:ext cx="640080" cy="640080"/>
            </a:xfrm>
            <a:prstGeom prst="rect">
              <a:avLst/>
            </a:prstGeom>
            <a:noFill/>
            <a:ln>
              <a:noFill/>
            </a:ln>
          </p:spPr>
        </p:pic>
      </p:grpSp>
      <p:pic>
        <p:nvPicPr>
          <p:cNvPr id="472" name="Google Shape;472;p21"/>
          <p:cNvPicPr preferRelativeResize="0"/>
          <p:nvPr/>
        </p:nvPicPr>
        <p:blipFill rotWithShape="1">
          <a:blip r:embed="rId7">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idx="1" type="subTitle"/>
          </p:nvPr>
        </p:nvSpPr>
        <p:spPr>
          <a:xfrm>
            <a:off x="1142590" y="2809854"/>
            <a:ext cx="10429500" cy="1076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1200"/>
              <a:buNone/>
            </a:pPr>
            <a:r>
              <a:rPr lang="en-US" sz="2400">
                <a:solidFill>
                  <a:srgbClr val="FFFFFF"/>
                </a:solidFill>
              </a:rPr>
              <a:t>It is the practice of </a:t>
            </a:r>
            <a:r>
              <a:rPr b="1" lang="en-US" sz="2400">
                <a:solidFill>
                  <a:srgbClr val="2EA363"/>
                </a:solidFill>
              </a:rPr>
              <a:t>protecting</a:t>
            </a:r>
            <a:r>
              <a:rPr lang="en-US" sz="2400">
                <a:solidFill>
                  <a:srgbClr val="FFFFFF"/>
                </a:solidFill>
              </a:rPr>
              <a:t> data</a:t>
            </a:r>
            <a:endParaRPr sz="2400">
              <a:solidFill>
                <a:srgbClr val="FFFFFF"/>
              </a:solidFill>
            </a:endParaRPr>
          </a:p>
          <a:p>
            <a:pPr indent="0" lvl="0" marL="0" rtl="0" algn="ctr">
              <a:lnSpc>
                <a:spcPct val="120000"/>
              </a:lnSpc>
              <a:spcBef>
                <a:spcPts val="0"/>
              </a:spcBef>
              <a:spcAft>
                <a:spcPts val="0"/>
              </a:spcAft>
              <a:buSzPts val="1200"/>
              <a:buNone/>
            </a:pPr>
            <a:r>
              <a:rPr lang="en-US" sz="2400">
                <a:solidFill>
                  <a:srgbClr val="FFFFFF"/>
                </a:solidFill>
              </a:rPr>
              <a:t>against </a:t>
            </a:r>
            <a:r>
              <a:rPr b="1" lang="en-US" sz="2400">
                <a:solidFill>
                  <a:srgbClr val="2EA363"/>
                </a:solidFill>
              </a:rPr>
              <a:t>unwanted access</a:t>
            </a:r>
            <a:r>
              <a:rPr b="1" lang="en-US" sz="2400">
                <a:solidFill>
                  <a:schemeClr val="dk2"/>
                </a:solidFill>
              </a:rPr>
              <a:t>.</a:t>
            </a:r>
            <a:endParaRPr/>
          </a:p>
          <a:p>
            <a:pPr indent="0" lvl="0" marL="0" rtl="0" algn="ctr">
              <a:lnSpc>
                <a:spcPct val="120000"/>
              </a:lnSpc>
              <a:spcBef>
                <a:spcPts val="0"/>
              </a:spcBef>
              <a:spcAft>
                <a:spcPts val="0"/>
              </a:spcAft>
              <a:buSzPts val="1200"/>
              <a:buNone/>
            </a:pPr>
            <a:r>
              <a:t/>
            </a:r>
            <a:endParaRPr sz="2400"/>
          </a:p>
        </p:txBody>
      </p:sp>
      <p:sp>
        <p:nvSpPr>
          <p:cNvPr id="130" name="Google Shape;130;p4"/>
          <p:cNvSpPr txBox="1"/>
          <p:nvPr>
            <p:ph type="ctrTitle"/>
          </p:nvPr>
        </p:nvSpPr>
        <p:spPr>
          <a:xfrm>
            <a:off x="910708" y="1595386"/>
            <a:ext cx="10585200" cy="96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2400"/>
              <a:buNone/>
            </a:pPr>
            <a:r>
              <a:rPr lang="en-US" sz="5000">
                <a:solidFill>
                  <a:schemeClr val="lt1"/>
                </a:solidFill>
              </a:rPr>
              <a:t>WHAT IS CYBERSECURITY?</a:t>
            </a:r>
            <a:endParaRPr sz="5000">
              <a:solidFill>
                <a:schemeClr val="lt1"/>
              </a:solidFill>
            </a:endParaRPr>
          </a:p>
        </p:txBody>
      </p:sp>
      <p:sp>
        <p:nvSpPr>
          <p:cNvPr id="131" name="Google Shape;131;p4"/>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sp>
        <p:nvSpPr>
          <p:cNvPr id="132" name="Google Shape;132;p4"/>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33" name="Google Shape;133;p4"/>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grpSp>
        <p:nvGrpSpPr>
          <p:cNvPr id="134" name="Google Shape;134;p4"/>
          <p:cNvGrpSpPr/>
          <p:nvPr/>
        </p:nvGrpSpPr>
        <p:grpSpPr>
          <a:xfrm>
            <a:off x="910692" y="4136829"/>
            <a:ext cx="2546966" cy="1836569"/>
            <a:chOff x="930333" y="3890086"/>
            <a:chExt cx="2546966" cy="1836569"/>
          </a:xfrm>
        </p:grpSpPr>
        <p:sp>
          <p:nvSpPr>
            <p:cNvPr id="135" name="Google Shape;135;p4"/>
            <p:cNvSpPr/>
            <p:nvPr/>
          </p:nvSpPr>
          <p:spPr>
            <a:xfrm>
              <a:off x="930333"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36" name="Google Shape;136;p4"/>
            <p:cNvSpPr/>
            <p:nvPr/>
          </p:nvSpPr>
          <p:spPr>
            <a:xfrm>
              <a:off x="1038901" y="4001235"/>
              <a:ext cx="2349910" cy="1631216"/>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Prevents </a:t>
              </a:r>
              <a:r>
                <a:rPr b="1" i="0" lang="en-US" sz="2000" u="none" cap="none" strike="noStrike">
                  <a:solidFill>
                    <a:schemeClr val="lt1"/>
                  </a:solidFill>
                  <a:latin typeface="Roboto Condensed"/>
                  <a:ea typeface="Roboto Condensed"/>
                  <a:cs typeface="Roboto Condensed"/>
                  <a:sym typeface="Roboto Condensed"/>
                </a:rPr>
                <a:t>unwanted access to your information </a:t>
              </a:r>
              <a:r>
                <a:rPr b="0" i="0" lang="en-US" sz="2000" u="none" cap="none" strike="noStrike">
                  <a:solidFill>
                    <a:schemeClr val="lt1"/>
                  </a:solidFill>
                  <a:latin typeface="Roboto Condensed"/>
                  <a:ea typeface="Roboto Condensed"/>
                  <a:cs typeface="Roboto Condensed"/>
                  <a:sym typeface="Roboto Condensed"/>
                </a:rPr>
                <a:t>in both personal and business use</a:t>
              </a:r>
              <a:endParaRPr b="0" i="0" sz="2000" u="none" cap="none" strike="noStrike">
                <a:solidFill>
                  <a:schemeClr val="lt1"/>
                </a:solidFill>
                <a:latin typeface="Roboto Condensed"/>
                <a:ea typeface="Roboto Condensed"/>
                <a:cs typeface="Roboto Condensed"/>
                <a:sym typeface="Roboto Condensed"/>
              </a:endParaRPr>
            </a:p>
          </p:txBody>
        </p:sp>
      </p:grpSp>
      <p:grpSp>
        <p:nvGrpSpPr>
          <p:cNvPr id="137" name="Google Shape;137;p4"/>
          <p:cNvGrpSpPr/>
          <p:nvPr/>
        </p:nvGrpSpPr>
        <p:grpSpPr>
          <a:xfrm>
            <a:off x="3703383" y="4136829"/>
            <a:ext cx="2546966" cy="1836569"/>
            <a:chOff x="3674355" y="3890086"/>
            <a:chExt cx="2546966" cy="1836569"/>
          </a:xfrm>
        </p:grpSpPr>
        <p:sp>
          <p:nvSpPr>
            <p:cNvPr id="138" name="Google Shape;138;p4"/>
            <p:cNvSpPr/>
            <p:nvPr/>
          </p:nvSpPr>
          <p:spPr>
            <a:xfrm>
              <a:off x="3674355"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39" name="Google Shape;139;p4"/>
            <p:cNvSpPr/>
            <p:nvPr/>
          </p:nvSpPr>
          <p:spPr>
            <a:xfrm>
              <a:off x="3871205" y="4309012"/>
              <a:ext cx="2153265" cy="1015663"/>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Helps keep your files and data </a:t>
              </a:r>
              <a:r>
                <a:rPr b="1" i="0" lang="en-US" sz="2000" u="none" cap="none" strike="noStrike">
                  <a:solidFill>
                    <a:schemeClr val="lt1"/>
                  </a:solidFill>
                  <a:latin typeface="Roboto Condensed"/>
                  <a:ea typeface="Roboto Condensed"/>
                  <a:cs typeface="Roboto Condensed"/>
                  <a:sym typeface="Roboto Condensed"/>
                </a:rPr>
                <a:t>secure and private</a:t>
              </a:r>
              <a:endParaRPr b="1" i="0" sz="2000" u="none" cap="none" strike="noStrike">
                <a:solidFill>
                  <a:schemeClr val="lt1"/>
                </a:solidFill>
                <a:latin typeface="Roboto Condensed"/>
                <a:ea typeface="Roboto Condensed"/>
                <a:cs typeface="Roboto Condensed"/>
                <a:sym typeface="Roboto Condensed"/>
              </a:endParaRPr>
            </a:p>
          </p:txBody>
        </p:sp>
      </p:grpSp>
      <p:grpSp>
        <p:nvGrpSpPr>
          <p:cNvPr id="140" name="Google Shape;140;p4"/>
          <p:cNvGrpSpPr/>
          <p:nvPr/>
        </p:nvGrpSpPr>
        <p:grpSpPr>
          <a:xfrm>
            <a:off x="6389349" y="4136829"/>
            <a:ext cx="2546966" cy="1836569"/>
            <a:chOff x="6418377" y="3890086"/>
            <a:chExt cx="2546966" cy="1836569"/>
          </a:xfrm>
        </p:grpSpPr>
        <p:sp>
          <p:nvSpPr>
            <p:cNvPr id="141" name="Google Shape;141;p4"/>
            <p:cNvSpPr/>
            <p:nvPr/>
          </p:nvSpPr>
          <p:spPr>
            <a:xfrm>
              <a:off x="6418377"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42" name="Google Shape;142;p4"/>
            <p:cNvSpPr/>
            <p:nvPr/>
          </p:nvSpPr>
          <p:spPr>
            <a:xfrm>
              <a:off x="6661931" y="4309012"/>
              <a:ext cx="2059858" cy="1015663"/>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Major </a:t>
              </a:r>
              <a:r>
                <a:rPr b="1" lang="en-US" sz="2000">
                  <a:solidFill>
                    <a:schemeClr val="lt1"/>
                  </a:solidFill>
                  <a:latin typeface="Roboto Condensed"/>
                  <a:ea typeface="Roboto Condensed"/>
                  <a:cs typeface="Roboto Condensed"/>
                  <a:sym typeface="Roboto Condensed"/>
                </a:rPr>
                <a:t>j</a:t>
              </a:r>
              <a:r>
                <a:rPr b="1" i="0" lang="en-US" sz="2000" u="none" cap="none" strike="noStrike">
                  <a:solidFill>
                    <a:schemeClr val="lt1"/>
                  </a:solidFill>
                  <a:latin typeface="Roboto Condensed"/>
                  <a:ea typeface="Roboto Condensed"/>
                  <a:cs typeface="Roboto Condensed"/>
                  <a:sym typeface="Roboto Condensed"/>
                </a:rPr>
                <a:t>ob growth industry </a:t>
              </a:r>
              <a:r>
                <a:rPr b="0" i="0" lang="en-US" sz="2000" u="none" cap="none" strike="noStrike">
                  <a:solidFill>
                    <a:schemeClr val="lt1"/>
                  </a:solidFill>
                  <a:latin typeface="Roboto Condensed"/>
                  <a:ea typeface="Roboto Condensed"/>
                  <a:cs typeface="Roboto Condensed"/>
                  <a:sym typeface="Roboto Condensed"/>
                </a:rPr>
                <a:t>over the next several years</a:t>
              </a:r>
              <a:endParaRPr b="0" i="0" sz="2000" u="none" cap="none" strike="noStrike">
                <a:solidFill>
                  <a:schemeClr val="lt1"/>
                </a:solidFill>
                <a:latin typeface="Roboto Condensed"/>
                <a:ea typeface="Roboto Condensed"/>
                <a:cs typeface="Roboto Condensed"/>
                <a:sym typeface="Roboto Condensed"/>
              </a:endParaRPr>
            </a:p>
          </p:txBody>
        </p:sp>
      </p:grpSp>
      <p:grpSp>
        <p:nvGrpSpPr>
          <p:cNvPr id="143" name="Google Shape;143;p4"/>
          <p:cNvGrpSpPr/>
          <p:nvPr/>
        </p:nvGrpSpPr>
        <p:grpSpPr>
          <a:xfrm>
            <a:off x="9075315" y="4136829"/>
            <a:ext cx="2546966" cy="1836569"/>
            <a:chOff x="9162399" y="3890086"/>
            <a:chExt cx="2546966" cy="1836569"/>
          </a:xfrm>
        </p:grpSpPr>
        <p:sp>
          <p:nvSpPr>
            <p:cNvPr id="144" name="Google Shape;144;p4"/>
            <p:cNvSpPr/>
            <p:nvPr/>
          </p:nvSpPr>
          <p:spPr>
            <a:xfrm>
              <a:off x="9162399" y="3890086"/>
              <a:ext cx="2546966" cy="1836569"/>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145" name="Google Shape;145;p4"/>
            <p:cNvSpPr/>
            <p:nvPr/>
          </p:nvSpPr>
          <p:spPr>
            <a:xfrm>
              <a:off x="9563326" y="4309012"/>
              <a:ext cx="1774447" cy="1015663"/>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Rapidly </a:t>
              </a:r>
              <a:r>
                <a:rPr b="1" i="0" lang="en-US" sz="2000" u="none" cap="none" strike="noStrike">
                  <a:solidFill>
                    <a:schemeClr val="lt1"/>
                  </a:solidFill>
                  <a:latin typeface="Roboto Condensed"/>
                  <a:ea typeface="Roboto Condensed"/>
                  <a:cs typeface="Roboto Condensed"/>
                  <a:sym typeface="Roboto Condensed"/>
                </a:rPr>
                <a:t>evolving</a:t>
              </a:r>
              <a:r>
                <a:rPr b="0" i="0" lang="en-US" sz="2000" u="none" cap="none" strike="noStrike">
                  <a:solidFill>
                    <a:schemeClr val="lt1"/>
                  </a:solidFill>
                  <a:latin typeface="Roboto Condensed"/>
                  <a:ea typeface="Roboto Condensed"/>
                  <a:cs typeface="Roboto Condensed"/>
                  <a:sym typeface="Roboto Condensed"/>
                </a:rPr>
                <a:t> </a:t>
              </a:r>
              <a:r>
                <a:rPr lang="en-US" sz="2000">
                  <a:solidFill>
                    <a:schemeClr val="lt1"/>
                  </a:solidFill>
                  <a:latin typeface="Roboto Condensed"/>
                  <a:ea typeface="Roboto Condensed"/>
                  <a:cs typeface="Roboto Condensed"/>
                  <a:sym typeface="Roboto Condensed"/>
                </a:rPr>
                <a:t>ROLES</a:t>
              </a:r>
              <a:endParaRPr b="0" i="0" sz="1400" u="none" cap="none" strike="noStrike">
                <a:solidFill>
                  <a:srgbClr val="000000"/>
                </a:solidFill>
                <a:latin typeface="Arial"/>
                <a:ea typeface="Arial"/>
                <a:cs typeface="Arial"/>
                <a:sym typeface="Arial"/>
              </a:endParaRPr>
            </a:p>
          </p:txBody>
        </p:sp>
      </p:grpSp>
      <p:pic>
        <p:nvPicPr>
          <p:cNvPr id="146" name="Google Shape;146;p4"/>
          <p:cNvPicPr preferRelativeResize="0"/>
          <p:nvPr/>
        </p:nvPicPr>
        <p:blipFill rotWithShape="1">
          <a:blip r:embed="rId3">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500"/>
                                        <p:tgtEl>
                                          <p:spTgt spid="129">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5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50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100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150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22"/>
          <p:cNvPicPr preferRelativeResize="0"/>
          <p:nvPr/>
        </p:nvPicPr>
        <p:blipFill rotWithShape="1">
          <a:blip r:embed="rId3">
            <a:alphaModFix/>
          </a:blip>
          <a:srcRect b="0" l="0" r="0" t="0"/>
          <a:stretch/>
        </p:blipFill>
        <p:spPr>
          <a:xfrm>
            <a:off x="1" y="0"/>
            <a:ext cx="12237990" cy="6872748"/>
          </a:xfrm>
          <a:prstGeom prst="rect">
            <a:avLst/>
          </a:prstGeom>
          <a:noFill/>
          <a:ln>
            <a:noFill/>
          </a:ln>
        </p:spPr>
      </p:pic>
      <p:pic>
        <p:nvPicPr>
          <p:cNvPr id="478" name="Google Shape;478;p22"/>
          <p:cNvPicPr preferRelativeResize="0"/>
          <p:nvPr/>
        </p:nvPicPr>
        <p:blipFill rotWithShape="1">
          <a:blip r:embed="rId4">
            <a:alphaModFix/>
          </a:blip>
          <a:srcRect b="0" l="0" r="0" t="37345"/>
          <a:stretch/>
        </p:blipFill>
        <p:spPr>
          <a:xfrm>
            <a:off x="0" y="0"/>
            <a:ext cx="12192000" cy="6858000"/>
          </a:xfrm>
          <a:prstGeom prst="rect">
            <a:avLst/>
          </a:prstGeom>
          <a:noFill/>
          <a:ln>
            <a:noFill/>
          </a:ln>
        </p:spPr>
      </p:pic>
      <p:sp>
        <p:nvSpPr>
          <p:cNvPr id="479" name="Google Shape;479;p22"/>
          <p:cNvSpPr/>
          <p:nvPr/>
        </p:nvSpPr>
        <p:spPr>
          <a:xfrm flipH="1" rot="10800000">
            <a:off x="0" y="-2"/>
            <a:ext cx="12237990" cy="6912891"/>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80" name="Google Shape;480;p22"/>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81" name="Google Shape;481;p22"/>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82" name="Google Shape;482;p22"/>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grpSp>
        <p:nvGrpSpPr>
          <p:cNvPr id="483" name="Google Shape;483;p22"/>
          <p:cNvGrpSpPr/>
          <p:nvPr/>
        </p:nvGrpSpPr>
        <p:grpSpPr>
          <a:xfrm>
            <a:off x="6371772" y="3165590"/>
            <a:ext cx="4673600" cy="2083414"/>
            <a:chOff x="3922487" y="3165590"/>
            <a:chExt cx="4673600" cy="2083414"/>
          </a:xfrm>
        </p:grpSpPr>
        <p:sp>
          <p:nvSpPr>
            <p:cNvPr id="484" name="Google Shape;484;p22"/>
            <p:cNvSpPr txBox="1"/>
            <p:nvPr/>
          </p:nvSpPr>
          <p:spPr>
            <a:xfrm>
              <a:off x="3922487" y="4104804"/>
              <a:ext cx="4673600" cy="114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WATER AND WASTE </a:t>
              </a:r>
              <a:endParaRPr b="0" i="0" sz="1400" u="none" cap="none" strike="noStrike">
                <a:solidFill>
                  <a:srgbClr val="2EA36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Ensuring the supply of safe drinking water and waste treatment and service is essential to modern life and the Nation’s economy</a:t>
              </a:r>
              <a:endParaRPr b="0" i="0" sz="2000" u="none" cap="none" strike="noStrike">
                <a:solidFill>
                  <a:schemeClr val="lt1"/>
                </a:solidFill>
                <a:latin typeface="Roboto Condensed"/>
                <a:ea typeface="Roboto Condensed"/>
                <a:cs typeface="Roboto Condensed"/>
                <a:sym typeface="Roboto Condensed"/>
              </a:endParaRPr>
            </a:p>
          </p:txBody>
        </p:sp>
        <p:pic>
          <p:nvPicPr>
            <p:cNvPr id="485" name="Google Shape;485;p22"/>
            <p:cNvPicPr preferRelativeResize="0"/>
            <p:nvPr/>
          </p:nvPicPr>
          <p:blipFill rotWithShape="1">
            <a:blip r:embed="rId5">
              <a:alphaModFix/>
            </a:blip>
            <a:srcRect b="0" l="0" r="0" t="0"/>
            <a:stretch/>
          </p:blipFill>
          <p:spPr>
            <a:xfrm>
              <a:off x="5920123" y="3165590"/>
              <a:ext cx="640080" cy="640080"/>
            </a:xfrm>
            <a:prstGeom prst="rect">
              <a:avLst/>
            </a:prstGeom>
            <a:noFill/>
            <a:ln>
              <a:noFill/>
            </a:ln>
          </p:spPr>
        </p:pic>
      </p:grpSp>
      <p:grpSp>
        <p:nvGrpSpPr>
          <p:cNvPr id="486" name="Google Shape;486;p22"/>
          <p:cNvGrpSpPr/>
          <p:nvPr/>
        </p:nvGrpSpPr>
        <p:grpSpPr>
          <a:xfrm>
            <a:off x="1066390" y="3165590"/>
            <a:ext cx="4801010" cy="3178594"/>
            <a:chOff x="-343310" y="3165590"/>
            <a:chExt cx="4801010" cy="3178594"/>
          </a:xfrm>
        </p:grpSpPr>
        <p:sp>
          <p:nvSpPr>
            <p:cNvPr id="487" name="Google Shape;487;p22"/>
            <p:cNvSpPr txBox="1"/>
            <p:nvPr/>
          </p:nvSpPr>
          <p:spPr>
            <a:xfrm>
              <a:off x="-343310" y="4104803"/>
              <a:ext cx="4801010" cy="223938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A363"/>
                  </a:solidFill>
                  <a:latin typeface="Roboto Condensed"/>
                  <a:ea typeface="Roboto Condensed"/>
                  <a:cs typeface="Roboto Condensed"/>
                  <a:sym typeface="Roboto Condensed"/>
                </a:rPr>
                <a:t>TRANSPORTATION SYSTEM </a:t>
              </a:r>
              <a:endParaRPr b="0" i="0" sz="2000" u="none" cap="none" strike="noStrike">
                <a:solidFill>
                  <a:srgbClr val="2EA36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Quickly, safely, and securely moves people and goods through the country and overseas - Highways, Boats, Airplanes, Trains</a:t>
              </a:r>
              <a:endParaRPr b="0" i="0" sz="2000" u="none" cap="none" strike="noStrike">
                <a:solidFill>
                  <a:schemeClr val="lt1"/>
                </a:solidFill>
                <a:latin typeface="Roboto Condensed"/>
                <a:ea typeface="Roboto Condensed"/>
                <a:cs typeface="Roboto Condensed"/>
                <a:sym typeface="Roboto Condensed"/>
              </a:endParaRPr>
            </a:p>
          </p:txBody>
        </p:sp>
        <p:pic>
          <p:nvPicPr>
            <p:cNvPr id="488" name="Google Shape;488;p22"/>
            <p:cNvPicPr preferRelativeResize="0"/>
            <p:nvPr/>
          </p:nvPicPr>
          <p:blipFill rotWithShape="1">
            <a:blip r:embed="rId6">
              <a:alphaModFix/>
            </a:blip>
            <a:srcRect b="0" l="0" r="0" t="0"/>
            <a:stretch/>
          </p:blipFill>
          <p:spPr>
            <a:xfrm>
              <a:off x="1737155" y="3165590"/>
              <a:ext cx="640080" cy="640080"/>
            </a:xfrm>
            <a:prstGeom prst="rect">
              <a:avLst/>
            </a:prstGeom>
            <a:noFill/>
            <a:ln>
              <a:noFill/>
            </a:ln>
          </p:spPr>
        </p:pic>
      </p:grpSp>
      <p:pic>
        <p:nvPicPr>
          <p:cNvPr id="489" name="Google Shape;489;p22"/>
          <p:cNvPicPr preferRelativeResize="0"/>
          <p:nvPr/>
        </p:nvPicPr>
        <p:blipFill rotWithShape="1">
          <a:blip r:embed="rId7">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3"/>
          <p:cNvSpPr txBox="1"/>
          <p:nvPr>
            <p:ph type="ctrTitle"/>
          </p:nvPr>
        </p:nvSpPr>
        <p:spPr>
          <a:xfrm>
            <a:off x="910729" y="2253889"/>
            <a:ext cx="3586284" cy="313544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4800">
                <a:solidFill>
                  <a:srgbClr val="2EA363"/>
                </a:solidFill>
              </a:rPr>
              <a:t>EXAMPLES </a:t>
            </a:r>
            <a:br>
              <a:rPr lang="en-US" sz="4800">
                <a:solidFill>
                  <a:schemeClr val="lt1"/>
                </a:solidFill>
              </a:rPr>
            </a:br>
            <a:r>
              <a:rPr lang="en-US" sz="3600">
                <a:solidFill>
                  <a:schemeClr val="lt1"/>
                </a:solidFill>
              </a:rPr>
              <a:t>OF CYBER THREATS </a:t>
            </a:r>
            <a:br>
              <a:rPr lang="en-US" sz="3600">
                <a:solidFill>
                  <a:schemeClr val="lt1"/>
                </a:solidFill>
              </a:rPr>
            </a:br>
            <a:r>
              <a:rPr lang="en-US" sz="3600">
                <a:solidFill>
                  <a:schemeClr val="lt1"/>
                </a:solidFill>
              </a:rPr>
              <a:t>TO CRITICAL INFRASTRUCTURE</a:t>
            </a:r>
            <a:endParaRPr sz="3600">
              <a:solidFill>
                <a:schemeClr val="lt1"/>
              </a:solidFill>
            </a:endParaRPr>
          </a:p>
        </p:txBody>
      </p:sp>
      <p:sp>
        <p:nvSpPr>
          <p:cNvPr id="495" name="Google Shape;495;p23"/>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solidFill>
                  <a:schemeClr val="dk1"/>
                </a:solidFill>
              </a:rPr>
              <a:t>‹#›</a:t>
            </a:fld>
            <a:endParaRPr sz="1200">
              <a:solidFill>
                <a:schemeClr val="dk1"/>
              </a:solidFill>
            </a:endParaRPr>
          </a:p>
        </p:txBody>
      </p:sp>
      <p:sp>
        <p:nvSpPr>
          <p:cNvPr id="496" name="Google Shape;496;p23"/>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97" name="Google Shape;497;p23"/>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498" name="Google Shape;498;p23"/>
          <p:cNvSpPr/>
          <p:nvPr/>
        </p:nvSpPr>
        <p:spPr>
          <a:xfrm>
            <a:off x="7080560" y="926855"/>
            <a:ext cx="4572000" cy="1775871"/>
          </a:xfrm>
          <a:prstGeom prst="rect">
            <a:avLst/>
          </a:prstGeom>
          <a:noFill/>
          <a:ln>
            <a:noFill/>
          </a:ln>
        </p:spPr>
        <p:txBody>
          <a:bodyPr anchorCtr="0" anchor="t" bIns="38100" lIns="38100" spcFirstLastPara="1" rIns="38100" wrap="square" tIns="38100">
            <a:noAutofit/>
          </a:bodyPr>
          <a:lstStyle/>
          <a:p>
            <a:pPr indent="-457200" lvl="0" marL="457200" marR="0" rtl="0" algn="l">
              <a:lnSpc>
                <a:spcPct val="120000"/>
              </a:lnSpc>
              <a:spcBef>
                <a:spcPts val="0"/>
              </a:spcBef>
              <a:spcAft>
                <a:spcPts val="0"/>
              </a:spcAft>
              <a:buClr>
                <a:schemeClr val="dk1"/>
              </a:buClr>
              <a:buSzPts val="1100"/>
              <a:buFont typeface="Arial"/>
              <a:buNone/>
            </a:pPr>
            <a:r>
              <a:rPr b="1" i="0" lang="en-US" sz="2000" u="none" cap="none" strike="noStrike">
                <a:solidFill>
                  <a:srgbClr val="2EA363"/>
                </a:solidFill>
                <a:latin typeface="Roboto Condensed"/>
                <a:ea typeface="Roboto Condensed"/>
                <a:cs typeface="Roboto Condensed"/>
                <a:sym typeface="Roboto Condensed"/>
              </a:rPr>
              <a:t>HUMAN DEFICIENCIES</a:t>
            </a:r>
            <a:endParaRPr b="1" i="0" sz="2000" u="none" cap="none" strike="noStrike">
              <a:solidFill>
                <a:srgbClr val="2EA363"/>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Insider Threats</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Social Engineering</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Phishing Attacks</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Election Hacking</a:t>
            </a:r>
            <a:endParaRPr b="0" i="0" sz="1800" u="none" cap="none" strike="noStrike">
              <a:solidFill>
                <a:schemeClr val="dk1"/>
              </a:solidFill>
              <a:latin typeface="Roboto Condensed"/>
              <a:ea typeface="Roboto Condensed"/>
              <a:cs typeface="Roboto Condensed"/>
              <a:sym typeface="Roboto Condensed"/>
            </a:endParaRPr>
          </a:p>
        </p:txBody>
      </p:sp>
      <p:sp>
        <p:nvSpPr>
          <p:cNvPr id="499" name="Google Shape;499;p23"/>
          <p:cNvSpPr/>
          <p:nvPr/>
        </p:nvSpPr>
        <p:spPr>
          <a:xfrm>
            <a:off x="7080560" y="2920435"/>
            <a:ext cx="4572000" cy="3366600"/>
          </a:xfrm>
          <a:prstGeom prst="rect">
            <a:avLst/>
          </a:prstGeom>
          <a:noFill/>
          <a:ln>
            <a:noFill/>
          </a:ln>
        </p:spPr>
        <p:txBody>
          <a:bodyPr anchorCtr="0" anchor="t" bIns="38100" lIns="38100" spcFirstLastPara="1" rIns="38100" wrap="square" tIns="38100">
            <a:noAutofit/>
          </a:bodyPr>
          <a:lstStyle/>
          <a:p>
            <a:pPr indent="-457200" lvl="0" marL="457200" marR="0" rtl="0" algn="l">
              <a:lnSpc>
                <a:spcPct val="120000"/>
              </a:lnSpc>
              <a:spcBef>
                <a:spcPts val="0"/>
              </a:spcBef>
              <a:spcAft>
                <a:spcPts val="0"/>
              </a:spcAft>
              <a:buClr>
                <a:schemeClr val="dk1"/>
              </a:buClr>
              <a:buSzPts val="1100"/>
              <a:buFont typeface="Arial"/>
              <a:buNone/>
            </a:pPr>
            <a:r>
              <a:rPr b="1" i="0" lang="en-US" sz="2000" u="none" cap="none" strike="noStrike">
                <a:solidFill>
                  <a:srgbClr val="2EA363"/>
                </a:solidFill>
                <a:latin typeface="Roboto Condensed"/>
                <a:ea typeface="Roboto Condensed"/>
                <a:cs typeface="Roboto Condensed"/>
                <a:sym typeface="Roboto Condensed"/>
              </a:rPr>
              <a:t>SYSTEM DEFICIENCIES</a:t>
            </a:r>
            <a:endParaRPr b="1" i="0" sz="2000" u="none" cap="none" strike="noStrike">
              <a:solidFill>
                <a:srgbClr val="2EA363"/>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Legacy Software</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Default Configurations</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Encryption</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Unsegmented Networks</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Denial of Service (DDoS)</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Malware</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Ransomware</a:t>
            </a:r>
            <a:endParaRPr b="0" i="0" sz="1800" u="none" cap="none" strike="noStrike">
              <a:solidFill>
                <a:schemeClr val="dk1"/>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chemeClr val="dk1"/>
                </a:solidFill>
                <a:latin typeface="Roboto Condensed"/>
                <a:ea typeface="Roboto Condensed"/>
                <a:cs typeface="Roboto Condensed"/>
                <a:sym typeface="Roboto Condensed"/>
              </a:rPr>
              <a:t>Parameter Manipulation</a:t>
            </a:r>
            <a:endParaRPr b="0" i="0" sz="1800" u="none" cap="none" strike="noStrike">
              <a:solidFill>
                <a:srgbClr val="00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10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1000"/>
                                        <p:tgtEl>
                                          <p:spTgt spid="4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1000"/>
                                        <p:tgtEl>
                                          <p:spTgt spid="4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Effect filter="fade" transition="in">
                                      <p:cBhvr>
                                        <p:cTn dur="1000"/>
                                        <p:tgtEl>
                                          <p:spTgt spid="4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animEffect filter="fade" transition="in">
                                      <p:cBhvr>
                                        <p:cTn dur="1000"/>
                                        <p:tgtEl>
                                          <p:spTgt spid="4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1000"/>
                                        <p:tgtEl>
                                          <p:spTgt spid="4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animEffect filter="fade" transition="in">
                                      <p:cBhvr>
                                        <p:cTn dur="1000"/>
                                        <p:tgtEl>
                                          <p:spTgt spid="4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animEffect filter="fade" transition="in">
                                      <p:cBhvr>
                                        <p:cTn dur="1000"/>
                                        <p:tgtEl>
                                          <p:spTgt spid="4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animEffect filter="fade" transition="in">
                                      <p:cBhvr>
                                        <p:cTn dur="1000"/>
                                        <p:tgtEl>
                                          <p:spTgt spid="4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4" st="4"/>
                                            </p:txEl>
                                          </p:spTgt>
                                        </p:tgtEl>
                                        <p:attrNameLst>
                                          <p:attrName>style.visibility</p:attrName>
                                        </p:attrNameLst>
                                      </p:cBhvr>
                                      <p:to>
                                        <p:strVal val="visible"/>
                                      </p:to>
                                    </p:set>
                                    <p:animEffect filter="fade" transition="in">
                                      <p:cBhvr>
                                        <p:cTn dur="1000"/>
                                        <p:tgtEl>
                                          <p:spTgt spid="4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5" st="5"/>
                                            </p:txEl>
                                          </p:spTgt>
                                        </p:tgtEl>
                                        <p:attrNameLst>
                                          <p:attrName>style.visibility</p:attrName>
                                        </p:attrNameLst>
                                      </p:cBhvr>
                                      <p:to>
                                        <p:strVal val="visible"/>
                                      </p:to>
                                    </p:set>
                                    <p:animEffect filter="fade" transition="in">
                                      <p:cBhvr>
                                        <p:cTn dur="1000"/>
                                        <p:tgtEl>
                                          <p:spTgt spid="4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6" st="6"/>
                                            </p:txEl>
                                          </p:spTgt>
                                        </p:tgtEl>
                                        <p:attrNameLst>
                                          <p:attrName>style.visibility</p:attrName>
                                        </p:attrNameLst>
                                      </p:cBhvr>
                                      <p:to>
                                        <p:strVal val="visible"/>
                                      </p:to>
                                    </p:set>
                                    <p:animEffect filter="fade" transition="in">
                                      <p:cBhvr>
                                        <p:cTn dur="1000"/>
                                        <p:tgtEl>
                                          <p:spTgt spid="4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7" st="7"/>
                                            </p:txEl>
                                          </p:spTgt>
                                        </p:tgtEl>
                                        <p:attrNameLst>
                                          <p:attrName>style.visibility</p:attrName>
                                        </p:attrNameLst>
                                      </p:cBhvr>
                                      <p:to>
                                        <p:strVal val="visible"/>
                                      </p:to>
                                    </p:set>
                                    <p:animEffect filter="fade" transition="in">
                                      <p:cBhvr>
                                        <p:cTn dur="1000"/>
                                        <p:tgtEl>
                                          <p:spTgt spid="49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8" st="8"/>
                                            </p:txEl>
                                          </p:spTgt>
                                        </p:tgtEl>
                                        <p:attrNameLst>
                                          <p:attrName>style.visibility</p:attrName>
                                        </p:attrNameLst>
                                      </p:cBhvr>
                                      <p:to>
                                        <p:strVal val="visible"/>
                                      </p:to>
                                    </p:set>
                                    <p:animEffect filter="fade" transition="in">
                                      <p:cBhvr>
                                        <p:cTn dur="1000"/>
                                        <p:tgtEl>
                                          <p:spTgt spid="49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4"/>
          <p:cNvSpPr txBox="1"/>
          <p:nvPr>
            <p:ph type="ctrTitle"/>
          </p:nvPr>
        </p:nvSpPr>
        <p:spPr>
          <a:xfrm>
            <a:off x="899107" y="3699799"/>
            <a:ext cx="4423271" cy="14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a:solidFill>
                  <a:srgbClr val="2EA363"/>
                </a:solidFill>
              </a:rPr>
              <a:t>Protected</a:t>
            </a:r>
            <a:r>
              <a:rPr lang="en-US"/>
              <a:t> Critical Infrastructure Information (PCII) Program</a:t>
            </a:r>
            <a:endParaRPr/>
          </a:p>
        </p:txBody>
      </p:sp>
      <p:sp>
        <p:nvSpPr>
          <p:cNvPr id="505" name="Google Shape;505;p24"/>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50"/>
              <a:buNone/>
            </a:pPr>
            <a:fld id="{00000000-1234-1234-1234-123412341234}" type="slidenum">
              <a:rPr lang="en-US"/>
              <a:t>‹#›</a:t>
            </a:fld>
            <a:endParaRPr/>
          </a:p>
        </p:txBody>
      </p:sp>
      <p:sp>
        <p:nvSpPr>
          <p:cNvPr id="506" name="Google Shape;506;p24"/>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07" name="Google Shape;507;p24"/>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08" name="Google Shape;508;p24"/>
          <p:cNvSpPr/>
          <p:nvPr/>
        </p:nvSpPr>
        <p:spPr>
          <a:xfrm>
            <a:off x="6231988" y="1681260"/>
            <a:ext cx="5373111" cy="1775871"/>
          </a:xfrm>
          <a:prstGeom prst="rect">
            <a:avLst/>
          </a:prstGeom>
          <a:noFill/>
          <a:ln>
            <a:noFill/>
          </a:ln>
        </p:spPr>
        <p:txBody>
          <a:bodyPr anchorCtr="0" anchor="t" bIns="38100" lIns="38100" spcFirstLastPara="1" rIns="38100" wrap="square" tIns="38100">
            <a:noAutofit/>
          </a:bodyPr>
          <a:lstStyle/>
          <a:p>
            <a:pPr indent="-457200" lvl="0" marL="457200" marR="0" rtl="0" algn="l">
              <a:lnSpc>
                <a:spcPct val="120000"/>
              </a:lnSpc>
              <a:spcBef>
                <a:spcPts val="0"/>
              </a:spcBef>
              <a:spcAft>
                <a:spcPts val="0"/>
              </a:spcAft>
              <a:buClr>
                <a:schemeClr val="dk1"/>
              </a:buClr>
              <a:buSzPts val="1100"/>
              <a:buFont typeface="Arial"/>
              <a:buNone/>
            </a:pPr>
            <a:r>
              <a:rPr b="1" i="0" lang="en-US" sz="2000" u="none" cap="none" strike="noStrike">
                <a:solidFill>
                  <a:srgbClr val="2EA363"/>
                </a:solidFill>
                <a:latin typeface="Roboto Condensed"/>
                <a:ea typeface="Roboto Condensed"/>
                <a:cs typeface="Roboto Condensed"/>
                <a:sym typeface="Roboto Condensed"/>
              </a:rPr>
              <a:t>Critical Infrastructure Information (CII) Act of 2002</a:t>
            </a:r>
            <a:endParaRPr b="1" i="0" sz="2000" u="none" cap="none" strike="noStrike">
              <a:solidFill>
                <a:srgbClr val="2EA363"/>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Protect private sector infrastructure information</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Voluntarily share information with the government</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Protection under Homeland Security</a:t>
            </a:r>
            <a:endParaRPr b="0" i="0" sz="1800" u="none" cap="none" strike="noStrike">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1000"/>
                                        <p:tgtEl>
                                          <p:spTgt spid="5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animEffect filter="fade" transition="in">
                                      <p:cBhvr>
                                        <p:cTn dur="1000"/>
                                        <p:tgtEl>
                                          <p:spTgt spid="5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animEffect filter="fade" transition="in">
                                      <p:cBhvr>
                                        <p:cTn dur="1000"/>
                                        <p:tgtEl>
                                          <p:spTgt spid="5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3" st="3"/>
                                            </p:txEl>
                                          </p:spTgt>
                                        </p:tgtEl>
                                        <p:attrNameLst>
                                          <p:attrName>style.visibility</p:attrName>
                                        </p:attrNameLst>
                                      </p:cBhvr>
                                      <p:to>
                                        <p:strVal val="visible"/>
                                      </p:to>
                                    </p:set>
                                    <p:animEffect filter="fade" transition="in">
                                      <p:cBhvr>
                                        <p:cTn dur="1000"/>
                                        <p:tgtEl>
                                          <p:spTgt spid="5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5"/>
          <p:cNvSpPr txBox="1"/>
          <p:nvPr>
            <p:ph type="ctrTitle"/>
          </p:nvPr>
        </p:nvSpPr>
        <p:spPr>
          <a:xfrm>
            <a:off x="1066389" y="2712731"/>
            <a:ext cx="4423271" cy="148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a:t>Cybersecurity </a:t>
            </a:r>
            <a:r>
              <a:rPr lang="en-US">
                <a:solidFill>
                  <a:srgbClr val="2EA363"/>
                </a:solidFill>
              </a:rPr>
              <a:t>Framework</a:t>
            </a:r>
            <a:endParaRPr>
              <a:solidFill>
                <a:srgbClr val="2EA363"/>
              </a:solidFill>
            </a:endParaRPr>
          </a:p>
        </p:txBody>
      </p:sp>
      <p:sp>
        <p:nvSpPr>
          <p:cNvPr id="514" name="Google Shape;514;p25"/>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50"/>
              <a:buNone/>
            </a:pPr>
            <a:fld id="{00000000-1234-1234-1234-123412341234}" type="slidenum">
              <a:rPr lang="en-US"/>
              <a:t>‹#›</a:t>
            </a:fld>
            <a:endParaRPr/>
          </a:p>
        </p:txBody>
      </p:sp>
      <p:sp>
        <p:nvSpPr>
          <p:cNvPr id="515" name="Google Shape;515;p25"/>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16" name="Google Shape;516;p25"/>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17" name="Google Shape;517;p25"/>
          <p:cNvSpPr/>
          <p:nvPr/>
        </p:nvSpPr>
        <p:spPr>
          <a:xfrm>
            <a:off x="6231988" y="1681260"/>
            <a:ext cx="5373111" cy="1775871"/>
          </a:xfrm>
          <a:prstGeom prst="rect">
            <a:avLst/>
          </a:prstGeom>
          <a:noFill/>
          <a:ln>
            <a:noFill/>
          </a:ln>
        </p:spPr>
        <p:txBody>
          <a:bodyPr anchorCtr="0" anchor="t" bIns="38100" lIns="38100" spcFirstLastPara="1" rIns="38100" wrap="square" tIns="38100">
            <a:noAutofit/>
          </a:bodyPr>
          <a:lstStyle/>
          <a:p>
            <a:pPr indent="-457200" lvl="0" marL="457200" marR="0" rtl="0" algn="l">
              <a:lnSpc>
                <a:spcPct val="120000"/>
              </a:lnSpc>
              <a:spcBef>
                <a:spcPts val="0"/>
              </a:spcBef>
              <a:spcAft>
                <a:spcPts val="0"/>
              </a:spcAft>
              <a:buClr>
                <a:schemeClr val="dk1"/>
              </a:buClr>
              <a:buSzPts val="1100"/>
              <a:buFont typeface="Arial"/>
              <a:buNone/>
            </a:pPr>
            <a:r>
              <a:rPr b="1" i="0" lang="en-US" sz="2000" u="none" cap="none" strike="noStrike">
                <a:solidFill>
                  <a:srgbClr val="2EA363"/>
                </a:solidFill>
                <a:latin typeface="Roboto Condensed"/>
                <a:ea typeface="Roboto Condensed"/>
                <a:cs typeface="Roboto Condensed"/>
                <a:sym typeface="Roboto Condensed"/>
              </a:rPr>
              <a:t>Cybersecurity Enhancement Act of 2014</a:t>
            </a:r>
            <a:endParaRPr b="1" i="0" sz="2000" u="none" cap="none" strike="noStrike">
              <a:solidFill>
                <a:srgbClr val="2EA363"/>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Private-sector and government experts created the Framework</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Help organizations understand their cybersecurity risks (threats, vulnerabilities and impacts)</a:t>
            </a:r>
            <a:endParaRPr b="0" i="0" sz="1800" u="none" cap="none" strike="noStrike">
              <a:solidFill>
                <a:srgbClr val="000000"/>
              </a:solidFill>
              <a:latin typeface="Roboto Condensed"/>
              <a:ea typeface="Roboto Condensed"/>
              <a:cs typeface="Roboto Condensed"/>
              <a:sym typeface="Roboto Condensed"/>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Reduce risks with customized measures and help respond and recover from cybersecurity incidents</a:t>
            </a:r>
            <a:endParaRPr b="0" i="0" sz="1400" u="none" cap="none" strike="noStrike">
              <a:solidFill>
                <a:srgbClr val="000000"/>
              </a:solidFill>
              <a:latin typeface="Arial"/>
              <a:ea typeface="Arial"/>
              <a:cs typeface="Arial"/>
              <a:sym typeface="Arial"/>
            </a:endParaRPr>
          </a:p>
          <a:p>
            <a:pPr indent="-231775" lvl="0" marL="231775" marR="0" rtl="0" algn="l">
              <a:lnSpc>
                <a:spcPct val="12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Companies that utilize the framework includes Microsoft, JP Morgan Chase, Boeing, Intel, etc</a:t>
            </a:r>
            <a:endParaRPr b="0" i="0" sz="1800" u="none" cap="none" strike="noStrike">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1000"/>
                                        <p:tgtEl>
                                          <p:spTgt spid="5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solidFill>
                  <a:srgbClr val="0C0C0C"/>
                </a:solidFill>
              </a:rPr>
              <a:t>‹#›</a:t>
            </a:fld>
            <a:endParaRPr sz="1200">
              <a:solidFill>
                <a:srgbClr val="0C0C0C"/>
              </a:solidFill>
            </a:endParaRPr>
          </a:p>
        </p:txBody>
      </p:sp>
      <p:sp>
        <p:nvSpPr>
          <p:cNvPr id="523" name="Google Shape;523;p26"/>
          <p:cNvSpPr txBox="1"/>
          <p:nvPr>
            <p:ph type="ctrTitle"/>
          </p:nvPr>
        </p:nvSpPr>
        <p:spPr>
          <a:xfrm>
            <a:off x="1501255" y="1148304"/>
            <a:ext cx="10568100" cy="1310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4800">
                <a:solidFill>
                  <a:srgbClr val="2EA363"/>
                </a:solidFill>
              </a:rPr>
              <a:t>NIST</a:t>
            </a:r>
            <a:r>
              <a:rPr lang="en-US" sz="4800">
                <a:solidFill>
                  <a:schemeClr val="dk2"/>
                </a:solidFill>
              </a:rPr>
              <a:t> </a:t>
            </a:r>
            <a:r>
              <a:rPr lang="en-US" sz="4800">
                <a:solidFill>
                  <a:schemeClr val="lt1"/>
                </a:solidFill>
              </a:rPr>
              <a:t>CYBERSECURITY FRAMEWORK</a:t>
            </a:r>
            <a:endParaRPr sz="4800">
              <a:solidFill>
                <a:schemeClr val="lt1"/>
              </a:solidFill>
            </a:endParaRPr>
          </a:p>
        </p:txBody>
      </p:sp>
      <p:sp>
        <p:nvSpPr>
          <p:cNvPr id="524" name="Google Shape;524;p26"/>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25" name="Google Shape;525;p26"/>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26" name="Google Shape;526;p26"/>
          <p:cNvSpPr/>
          <p:nvPr/>
        </p:nvSpPr>
        <p:spPr>
          <a:xfrm>
            <a:off x="1066390" y="3240616"/>
            <a:ext cx="1932920" cy="805218"/>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Roboto Condensed"/>
                <a:ea typeface="Roboto Condensed"/>
                <a:cs typeface="Roboto Condensed"/>
                <a:sym typeface="Roboto Condensed"/>
              </a:rPr>
              <a:t>IDENTIFY</a:t>
            </a:r>
            <a:endParaRPr b="1" i="0" sz="2800" u="none" cap="none" strike="noStrike">
              <a:solidFill>
                <a:schemeClr val="lt1"/>
              </a:solidFill>
              <a:latin typeface="Roboto Condensed"/>
              <a:ea typeface="Roboto Condensed"/>
              <a:cs typeface="Roboto Condensed"/>
              <a:sym typeface="Roboto Condensed"/>
            </a:endParaRPr>
          </a:p>
        </p:txBody>
      </p:sp>
      <p:sp>
        <p:nvSpPr>
          <p:cNvPr id="527" name="Google Shape;527;p26"/>
          <p:cNvSpPr/>
          <p:nvPr/>
        </p:nvSpPr>
        <p:spPr>
          <a:xfrm>
            <a:off x="3194688" y="3240616"/>
            <a:ext cx="1932920" cy="805218"/>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Roboto Condensed"/>
                <a:ea typeface="Roboto Condensed"/>
                <a:cs typeface="Roboto Condensed"/>
                <a:sym typeface="Roboto Condensed"/>
              </a:rPr>
              <a:t>PROTECT</a:t>
            </a:r>
            <a:endParaRPr b="1" i="0" sz="2800" u="none" cap="none" strike="noStrike">
              <a:solidFill>
                <a:schemeClr val="lt1"/>
              </a:solidFill>
              <a:latin typeface="Roboto Condensed"/>
              <a:ea typeface="Roboto Condensed"/>
              <a:cs typeface="Roboto Condensed"/>
              <a:sym typeface="Roboto Condensed"/>
            </a:endParaRPr>
          </a:p>
        </p:txBody>
      </p:sp>
      <p:sp>
        <p:nvSpPr>
          <p:cNvPr id="528" name="Google Shape;528;p26"/>
          <p:cNvSpPr/>
          <p:nvPr/>
        </p:nvSpPr>
        <p:spPr>
          <a:xfrm>
            <a:off x="5322986" y="3240616"/>
            <a:ext cx="1932920" cy="805218"/>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Roboto Condensed"/>
                <a:ea typeface="Roboto Condensed"/>
                <a:cs typeface="Roboto Condensed"/>
                <a:sym typeface="Roboto Condensed"/>
              </a:rPr>
              <a:t>DETECT</a:t>
            </a:r>
            <a:endParaRPr b="1" i="0" sz="2800" u="none" cap="none" strike="noStrike">
              <a:solidFill>
                <a:schemeClr val="lt1"/>
              </a:solidFill>
              <a:latin typeface="Roboto Condensed"/>
              <a:ea typeface="Roboto Condensed"/>
              <a:cs typeface="Roboto Condensed"/>
              <a:sym typeface="Roboto Condensed"/>
            </a:endParaRPr>
          </a:p>
        </p:txBody>
      </p:sp>
      <p:sp>
        <p:nvSpPr>
          <p:cNvPr id="529" name="Google Shape;529;p26"/>
          <p:cNvSpPr/>
          <p:nvPr/>
        </p:nvSpPr>
        <p:spPr>
          <a:xfrm>
            <a:off x="7451275" y="3240625"/>
            <a:ext cx="1961400" cy="805200"/>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Roboto Condensed"/>
                <a:ea typeface="Roboto Condensed"/>
                <a:cs typeface="Roboto Condensed"/>
                <a:sym typeface="Roboto Condensed"/>
              </a:rPr>
              <a:t>RESPOND</a:t>
            </a:r>
            <a:endParaRPr b="1" i="0" sz="2800" u="none" cap="none" strike="noStrike">
              <a:solidFill>
                <a:schemeClr val="lt1"/>
              </a:solidFill>
              <a:latin typeface="Roboto Condensed"/>
              <a:ea typeface="Roboto Condensed"/>
              <a:cs typeface="Roboto Condensed"/>
              <a:sym typeface="Roboto Condensed"/>
            </a:endParaRPr>
          </a:p>
        </p:txBody>
      </p:sp>
      <p:sp>
        <p:nvSpPr>
          <p:cNvPr id="530" name="Google Shape;530;p26"/>
          <p:cNvSpPr/>
          <p:nvPr/>
        </p:nvSpPr>
        <p:spPr>
          <a:xfrm>
            <a:off x="9579575" y="3240625"/>
            <a:ext cx="2067300" cy="805200"/>
          </a:xfrm>
          <a:prstGeom prst="rect">
            <a:avLst/>
          </a:prstGeom>
          <a:solidFill>
            <a:srgbClr val="2EA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Roboto Condensed"/>
                <a:ea typeface="Roboto Condensed"/>
                <a:cs typeface="Roboto Condensed"/>
                <a:sym typeface="Roboto Condensed"/>
              </a:rPr>
              <a:t>RECOVER</a:t>
            </a:r>
            <a:endParaRPr b="1" i="0" sz="2800" u="none" cap="none" strike="noStrike">
              <a:solidFill>
                <a:schemeClr val="lt1"/>
              </a:solidFill>
              <a:latin typeface="Roboto Condensed"/>
              <a:ea typeface="Roboto Condensed"/>
              <a:cs typeface="Roboto Condensed"/>
              <a:sym typeface="Roboto Condensed"/>
            </a:endParaRPr>
          </a:p>
        </p:txBody>
      </p:sp>
      <p:sp>
        <p:nvSpPr>
          <p:cNvPr id="531" name="Google Shape;531;p26"/>
          <p:cNvSpPr/>
          <p:nvPr/>
        </p:nvSpPr>
        <p:spPr>
          <a:xfrm>
            <a:off x="1052794" y="4089585"/>
            <a:ext cx="2067398" cy="2046714"/>
          </a:xfrm>
          <a:prstGeom prst="rect">
            <a:avLst/>
          </a:prstGeom>
          <a:noFill/>
          <a:ln>
            <a:noFill/>
          </a:ln>
        </p:spPr>
        <p:txBody>
          <a:bodyPr anchorCtr="0" anchor="t" bIns="38100" lIns="38100" spcFirstLastPara="1" rIns="38100" wrap="square" tIns="38100">
            <a:noAutofit/>
          </a:bodyPr>
          <a:lstStyle/>
          <a:p>
            <a:pPr indent="-231775" lvl="0" marL="231775" marR="0" rtl="0" algn="l">
              <a:lnSpc>
                <a:spcPct val="100000"/>
              </a:lnSpc>
              <a:spcBef>
                <a:spcPts val="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Asset Management</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Business Environment</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Governance</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Risk Assessment</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Risk Management Strategy</a:t>
            </a:r>
            <a:endParaRPr b="0" i="0" sz="1400" u="none" cap="none" strike="noStrike">
              <a:solidFill>
                <a:schemeClr val="dk1"/>
              </a:solidFill>
              <a:latin typeface="Roboto Condensed"/>
              <a:ea typeface="Roboto Condensed"/>
              <a:cs typeface="Roboto Condensed"/>
              <a:sym typeface="Roboto Condensed"/>
            </a:endParaRPr>
          </a:p>
          <a:p>
            <a:pPr indent="-142875" lvl="0" marL="231775" marR="0" rtl="0" algn="l">
              <a:lnSpc>
                <a:spcPct val="100000"/>
              </a:lnSpc>
              <a:spcBef>
                <a:spcPts val="600"/>
              </a:spcBef>
              <a:spcAft>
                <a:spcPts val="600"/>
              </a:spcAft>
              <a:buClr>
                <a:schemeClr val="dk2"/>
              </a:buClr>
              <a:buSzPts val="1400"/>
              <a:buFont typeface="Arial"/>
              <a:buNone/>
            </a:pPr>
            <a:r>
              <a:t/>
            </a:r>
            <a:endParaRPr b="0" i="0" sz="1400" u="none" cap="none" strike="noStrike">
              <a:solidFill>
                <a:schemeClr val="dk1"/>
              </a:solidFill>
              <a:latin typeface="Roboto Condensed"/>
              <a:ea typeface="Roboto Condensed"/>
              <a:cs typeface="Roboto Condensed"/>
              <a:sym typeface="Roboto Condensed"/>
            </a:endParaRPr>
          </a:p>
        </p:txBody>
      </p:sp>
      <p:sp>
        <p:nvSpPr>
          <p:cNvPr id="532" name="Google Shape;532;p26"/>
          <p:cNvSpPr/>
          <p:nvPr/>
        </p:nvSpPr>
        <p:spPr>
          <a:xfrm>
            <a:off x="3181693" y="4089585"/>
            <a:ext cx="2067398" cy="2262158"/>
          </a:xfrm>
          <a:prstGeom prst="rect">
            <a:avLst/>
          </a:prstGeom>
          <a:noFill/>
          <a:ln>
            <a:noFill/>
          </a:ln>
        </p:spPr>
        <p:txBody>
          <a:bodyPr anchorCtr="0" anchor="t" bIns="38100" lIns="38100" spcFirstLastPara="1" rIns="38100" wrap="square" tIns="38100">
            <a:noAutofit/>
          </a:bodyPr>
          <a:lstStyle/>
          <a:p>
            <a:pPr indent="-231775" lvl="0" marL="231775" marR="0" rtl="0" algn="l">
              <a:lnSpc>
                <a:spcPct val="100000"/>
              </a:lnSpc>
              <a:spcBef>
                <a:spcPts val="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Access Control</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Awareness and Training</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Data Security</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Info Protection Processes and Procedures</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Maintenance</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60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Protective Technology</a:t>
            </a:r>
            <a:endParaRPr b="0" i="0" sz="1400" u="none" cap="none" strike="noStrike">
              <a:solidFill>
                <a:schemeClr val="dk1"/>
              </a:solidFill>
              <a:latin typeface="Roboto Condensed"/>
              <a:ea typeface="Roboto Condensed"/>
              <a:cs typeface="Roboto Condensed"/>
              <a:sym typeface="Roboto Condensed"/>
            </a:endParaRPr>
          </a:p>
        </p:txBody>
      </p:sp>
      <p:sp>
        <p:nvSpPr>
          <p:cNvPr id="533" name="Google Shape;533;p26"/>
          <p:cNvSpPr/>
          <p:nvPr/>
        </p:nvSpPr>
        <p:spPr>
          <a:xfrm>
            <a:off x="5316181" y="4102341"/>
            <a:ext cx="2067398" cy="1169551"/>
          </a:xfrm>
          <a:prstGeom prst="rect">
            <a:avLst/>
          </a:prstGeom>
          <a:noFill/>
          <a:ln>
            <a:noFill/>
          </a:ln>
        </p:spPr>
        <p:txBody>
          <a:bodyPr anchorCtr="0" anchor="t" bIns="38100" lIns="38100" spcFirstLastPara="1" rIns="38100" wrap="square" tIns="38100">
            <a:noAutofit/>
          </a:bodyPr>
          <a:lstStyle/>
          <a:p>
            <a:pPr indent="-231775" lvl="0" marL="231775" marR="0" rtl="0" algn="l">
              <a:lnSpc>
                <a:spcPct val="100000"/>
              </a:lnSpc>
              <a:spcBef>
                <a:spcPts val="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Anomalies and Events</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Security Continuous Monitoring</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60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Detection Processes</a:t>
            </a:r>
            <a:endParaRPr b="0" i="0" sz="1400" u="none" cap="none" strike="noStrike">
              <a:solidFill>
                <a:schemeClr val="dk1"/>
              </a:solidFill>
              <a:latin typeface="Roboto Condensed"/>
              <a:ea typeface="Roboto Condensed"/>
              <a:cs typeface="Roboto Condensed"/>
              <a:sym typeface="Roboto Condensed"/>
            </a:endParaRPr>
          </a:p>
        </p:txBody>
      </p:sp>
      <p:sp>
        <p:nvSpPr>
          <p:cNvPr id="534" name="Google Shape;534;p26"/>
          <p:cNvSpPr/>
          <p:nvPr/>
        </p:nvSpPr>
        <p:spPr>
          <a:xfrm>
            <a:off x="7444479" y="4102341"/>
            <a:ext cx="2067398" cy="1538883"/>
          </a:xfrm>
          <a:prstGeom prst="rect">
            <a:avLst/>
          </a:prstGeom>
          <a:noFill/>
          <a:ln>
            <a:noFill/>
          </a:ln>
        </p:spPr>
        <p:txBody>
          <a:bodyPr anchorCtr="0" anchor="t" bIns="38100" lIns="38100" spcFirstLastPara="1" rIns="38100" wrap="square" tIns="38100">
            <a:noAutofit/>
          </a:bodyPr>
          <a:lstStyle/>
          <a:p>
            <a:pPr indent="-231775" lvl="0" marL="231775" marR="0" rtl="0" algn="l">
              <a:lnSpc>
                <a:spcPct val="100000"/>
              </a:lnSpc>
              <a:spcBef>
                <a:spcPts val="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Response Planning</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Communications</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Analysis</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Mitigation</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60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Improvements</a:t>
            </a:r>
            <a:endParaRPr b="0" i="0" sz="1400" u="none" cap="none" strike="noStrike">
              <a:solidFill>
                <a:schemeClr val="dk1"/>
              </a:solidFill>
              <a:latin typeface="Roboto Condensed"/>
              <a:ea typeface="Roboto Condensed"/>
              <a:cs typeface="Roboto Condensed"/>
              <a:sym typeface="Roboto Condensed"/>
            </a:endParaRPr>
          </a:p>
        </p:txBody>
      </p:sp>
      <p:sp>
        <p:nvSpPr>
          <p:cNvPr id="535" name="Google Shape;535;p26"/>
          <p:cNvSpPr/>
          <p:nvPr/>
        </p:nvSpPr>
        <p:spPr>
          <a:xfrm>
            <a:off x="9572776" y="4089585"/>
            <a:ext cx="2067398" cy="954107"/>
          </a:xfrm>
          <a:prstGeom prst="rect">
            <a:avLst/>
          </a:prstGeom>
          <a:noFill/>
          <a:ln>
            <a:noFill/>
          </a:ln>
        </p:spPr>
        <p:txBody>
          <a:bodyPr anchorCtr="0" anchor="t" bIns="38100" lIns="38100" spcFirstLastPara="1" rIns="38100" wrap="square" tIns="38100">
            <a:noAutofit/>
          </a:bodyPr>
          <a:lstStyle/>
          <a:p>
            <a:pPr indent="-231775" lvl="0" marL="231775" marR="0" rtl="0" algn="l">
              <a:lnSpc>
                <a:spcPct val="100000"/>
              </a:lnSpc>
              <a:spcBef>
                <a:spcPts val="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Recovery Planning</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Improvements</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600"/>
              </a:spcBef>
              <a:spcAft>
                <a:spcPts val="600"/>
              </a:spcAft>
              <a:buClr>
                <a:srgbClr val="2EA363"/>
              </a:buClr>
              <a:buSzPts val="1400"/>
              <a:buFont typeface="Arial"/>
              <a:buChar char="●"/>
            </a:pPr>
            <a:r>
              <a:rPr b="0" i="0" lang="en-US" sz="1400" u="none" cap="none" strike="noStrike">
                <a:solidFill>
                  <a:schemeClr val="dk1"/>
                </a:solidFill>
                <a:latin typeface="Roboto Condensed"/>
                <a:ea typeface="Roboto Condensed"/>
                <a:cs typeface="Roboto Condensed"/>
                <a:sym typeface="Roboto Condensed"/>
              </a:rPr>
              <a:t>Communications</a:t>
            </a:r>
            <a:endParaRPr b="0" i="0" sz="1400" u="none" cap="none" strike="noStrike">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7"/>
          <p:cNvSpPr txBox="1"/>
          <p:nvPr>
            <p:ph idx="1" type="subTitle"/>
          </p:nvPr>
        </p:nvSpPr>
        <p:spPr>
          <a:xfrm>
            <a:off x="5045364" y="887104"/>
            <a:ext cx="6740236" cy="5399821"/>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200"/>
              <a:buNone/>
            </a:pPr>
            <a:r>
              <a:rPr lang="en-US" sz="1800"/>
              <a:t>In order to </a:t>
            </a:r>
            <a:r>
              <a:rPr b="1" lang="en-US" sz="1800">
                <a:solidFill>
                  <a:srgbClr val="2EA363"/>
                </a:solidFill>
              </a:rPr>
              <a:t>effectively protect our infrastructure</a:t>
            </a:r>
            <a:r>
              <a:rPr lang="en-US" sz="1800"/>
              <a:t>, the NIST created a guideline (framework) to help everyone stay on the same page and keep the 16 sectors secure. This includes:</a:t>
            </a:r>
            <a:endParaRPr/>
          </a:p>
          <a:p>
            <a:pPr indent="-292100" lvl="0" marL="292100" rtl="0" algn="l">
              <a:lnSpc>
                <a:spcPct val="120000"/>
              </a:lnSpc>
              <a:spcBef>
                <a:spcPts val="1200"/>
              </a:spcBef>
              <a:spcAft>
                <a:spcPts val="0"/>
              </a:spcAft>
              <a:buClr>
                <a:srgbClr val="2EA363"/>
              </a:buClr>
              <a:buSzPts val="1900"/>
              <a:buChar char="●"/>
            </a:pPr>
            <a:r>
              <a:rPr b="1" lang="en-US" sz="1800"/>
              <a:t>Align cybersecurity decisions </a:t>
            </a:r>
            <a:r>
              <a:rPr lang="en-US" sz="1800"/>
              <a:t>to mission objectives;</a:t>
            </a:r>
            <a:endParaRPr/>
          </a:p>
          <a:p>
            <a:pPr indent="-292100" lvl="0" marL="292100" rtl="0" algn="l">
              <a:lnSpc>
                <a:spcPct val="120000"/>
              </a:lnSpc>
              <a:spcBef>
                <a:spcPts val="1200"/>
              </a:spcBef>
              <a:spcAft>
                <a:spcPts val="0"/>
              </a:spcAft>
              <a:buClr>
                <a:srgbClr val="2EA363"/>
              </a:buClr>
              <a:buSzPts val="1900"/>
              <a:buChar char="●"/>
            </a:pPr>
            <a:r>
              <a:rPr b="1" lang="en-US" sz="1800"/>
              <a:t>Organize security requirements </a:t>
            </a:r>
            <a:r>
              <a:rPr lang="en-US" sz="1800"/>
              <a:t>originating from legislation, regulation, policy, and industry best practices;</a:t>
            </a:r>
            <a:endParaRPr/>
          </a:p>
          <a:p>
            <a:pPr indent="-292100" lvl="0" marL="292100" rtl="0" algn="l">
              <a:lnSpc>
                <a:spcPct val="120000"/>
              </a:lnSpc>
              <a:spcBef>
                <a:spcPts val="1200"/>
              </a:spcBef>
              <a:spcAft>
                <a:spcPts val="0"/>
              </a:spcAft>
              <a:buClr>
                <a:srgbClr val="2EA363"/>
              </a:buClr>
              <a:buSzPts val="1900"/>
              <a:buChar char="●"/>
            </a:pPr>
            <a:r>
              <a:rPr b="1" lang="en-US" sz="1800"/>
              <a:t>Communicate cybersecurity requirements </a:t>
            </a:r>
            <a:r>
              <a:rPr lang="en-US" sz="1800"/>
              <a:t>with stakeholders, including partners and suppliers;</a:t>
            </a:r>
            <a:endParaRPr/>
          </a:p>
          <a:p>
            <a:pPr indent="-292100" lvl="0" marL="292100" rtl="0" algn="l">
              <a:lnSpc>
                <a:spcPct val="120000"/>
              </a:lnSpc>
              <a:spcBef>
                <a:spcPts val="1200"/>
              </a:spcBef>
              <a:spcAft>
                <a:spcPts val="0"/>
              </a:spcAft>
              <a:buClr>
                <a:srgbClr val="2EA363"/>
              </a:buClr>
              <a:buSzPts val="1900"/>
              <a:buChar char="●"/>
            </a:pPr>
            <a:r>
              <a:rPr b="1" lang="en-US" sz="1800"/>
              <a:t>Integrate privacy and civil liberties </a:t>
            </a:r>
            <a:r>
              <a:rPr lang="en-US" sz="1800"/>
              <a:t>risk management into cybersecurity activities;</a:t>
            </a:r>
            <a:endParaRPr sz="1800"/>
          </a:p>
          <a:p>
            <a:pPr indent="-292100" lvl="0" marL="292100" rtl="0" algn="l">
              <a:lnSpc>
                <a:spcPct val="120000"/>
              </a:lnSpc>
              <a:spcBef>
                <a:spcPts val="1200"/>
              </a:spcBef>
              <a:spcAft>
                <a:spcPts val="0"/>
              </a:spcAft>
              <a:buClr>
                <a:srgbClr val="2EA363"/>
              </a:buClr>
              <a:buSzPts val="1900"/>
              <a:buChar char="●"/>
            </a:pPr>
            <a:r>
              <a:rPr b="1" lang="en-US" sz="1800"/>
              <a:t>Measure current state </a:t>
            </a:r>
            <a:r>
              <a:rPr lang="en-US" sz="1800"/>
              <a:t>and express desired state;</a:t>
            </a:r>
            <a:endParaRPr/>
          </a:p>
          <a:p>
            <a:pPr indent="-292100" lvl="0" marL="292100" rtl="0" algn="l">
              <a:lnSpc>
                <a:spcPct val="120000"/>
              </a:lnSpc>
              <a:spcBef>
                <a:spcPts val="1200"/>
              </a:spcBef>
              <a:spcAft>
                <a:spcPts val="0"/>
              </a:spcAft>
              <a:buClr>
                <a:srgbClr val="2EA363"/>
              </a:buClr>
              <a:buSzPts val="1900"/>
              <a:buChar char="●"/>
            </a:pPr>
            <a:r>
              <a:rPr b="1" lang="en-US" sz="1800"/>
              <a:t>Prioritize cybersecurity resources and activities</a:t>
            </a:r>
            <a:r>
              <a:rPr lang="en-US" sz="1800"/>
              <a:t>; and</a:t>
            </a:r>
            <a:endParaRPr/>
          </a:p>
          <a:p>
            <a:pPr indent="-292100" lvl="0" marL="292100" rtl="0" algn="l">
              <a:lnSpc>
                <a:spcPct val="120000"/>
              </a:lnSpc>
              <a:spcBef>
                <a:spcPts val="1200"/>
              </a:spcBef>
              <a:spcAft>
                <a:spcPts val="0"/>
              </a:spcAft>
              <a:buClr>
                <a:srgbClr val="2EA363"/>
              </a:buClr>
              <a:buSzPts val="1900"/>
              <a:buChar char="●"/>
            </a:pPr>
            <a:r>
              <a:rPr b="1" lang="en-US" sz="1800"/>
              <a:t>Analyze trade-offs </a:t>
            </a:r>
            <a:r>
              <a:rPr lang="en-US" sz="1800"/>
              <a:t>between expenditure and risk.</a:t>
            </a:r>
            <a:endParaRPr sz="1800"/>
          </a:p>
          <a:p>
            <a:pPr indent="0" lvl="0" marL="0" rtl="0" algn="l">
              <a:lnSpc>
                <a:spcPct val="120000"/>
              </a:lnSpc>
              <a:spcBef>
                <a:spcPts val="1200"/>
              </a:spcBef>
              <a:spcAft>
                <a:spcPts val="0"/>
              </a:spcAft>
              <a:buSzPts val="1200"/>
              <a:buNone/>
            </a:pPr>
            <a:r>
              <a:t/>
            </a:r>
            <a:endParaRPr sz="1800"/>
          </a:p>
          <a:p>
            <a:pPr indent="-304800" lvl="0" marL="457200" rtl="0" algn="l">
              <a:lnSpc>
                <a:spcPct val="120000"/>
              </a:lnSpc>
              <a:spcBef>
                <a:spcPts val="1200"/>
              </a:spcBef>
              <a:spcAft>
                <a:spcPts val="1200"/>
              </a:spcAft>
              <a:buSzPts val="1200"/>
              <a:buNone/>
            </a:pPr>
            <a:r>
              <a:t/>
            </a:r>
            <a:endParaRPr sz="1800"/>
          </a:p>
        </p:txBody>
      </p:sp>
      <p:sp>
        <p:nvSpPr>
          <p:cNvPr id="541" name="Google Shape;541;p27"/>
          <p:cNvSpPr txBox="1"/>
          <p:nvPr>
            <p:ph type="ctrTitle"/>
          </p:nvPr>
        </p:nvSpPr>
        <p:spPr>
          <a:xfrm>
            <a:off x="910729" y="2240124"/>
            <a:ext cx="3204000" cy="425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5000">
                <a:solidFill>
                  <a:srgbClr val="2EA363"/>
                </a:solidFill>
              </a:rPr>
              <a:t>NIST</a:t>
            </a:r>
            <a:r>
              <a:rPr lang="en-US">
                <a:solidFill>
                  <a:srgbClr val="262626"/>
                </a:solidFill>
              </a:rPr>
              <a:t> </a:t>
            </a:r>
            <a:br>
              <a:rPr lang="en-US">
                <a:solidFill>
                  <a:srgbClr val="262626"/>
                </a:solidFill>
              </a:rPr>
            </a:br>
            <a:r>
              <a:rPr lang="en-US" sz="4000">
                <a:solidFill>
                  <a:srgbClr val="262626"/>
                </a:solidFill>
              </a:rPr>
              <a:t>National Institute of Standards and Technology</a:t>
            </a:r>
            <a:endParaRPr>
              <a:solidFill>
                <a:srgbClr val="262626"/>
              </a:solidFill>
            </a:endParaRPr>
          </a:p>
        </p:txBody>
      </p:sp>
      <p:sp>
        <p:nvSpPr>
          <p:cNvPr id="542" name="Google Shape;542;p27"/>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a:t>‹#›</a:t>
            </a:fld>
            <a:endParaRPr/>
          </a:p>
        </p:txBody>
      </p:sp>
      <p:sp>
        <p:nvSpPr>
          <p:cNvPr id="543" name="Google Shape;543;p27"/>
          <p:cNvSpPr/>
          <p:nvPr/>
        </p:nvSpPr>
        <p:spPr>
          <a:xfrm>
            <a:off x="1066389" y="-23636"/>
            <a:ext cx="122000" cy="5820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44" name="Google Shape;544;p27"/>
          <p:cNvSpPr/>
          <p:nvPr/>
        </p:nvSpPr>
        <p:spPr>
          <a:xfrm>
            <a:off x="1066389" y="1489955"/>
            <a:ext cx="122000" cy="731600"/>
          </a:xfrm>
          <a:prstGeom prst="rect">
            <a:avLst/>
          </a:prstGeom>
          <a:solidFill>
            <a:srgbClr val="26262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500"/>
                                        <p:tgtEl>
                                          <p:spTgt spid="5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animEffect filter="fade" transition="in">
                                      <p:cBhvr>
                                        <p:cTn dur="500"/>
                                        <p:tgtEl>
                                          <p:spTgt spid="5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animEffect filter="fade" transition="in">
                                      <p:cBhvr>
                                        <p:cTn dur="500"/>
                                        <p:tgtEl>
                                          <p:spTgt spid="5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animEffect filter="fade" transition="in">
                                      <p:cBhvr>
                                        <p:cTn dur="500"/>
                                        <p:tgtEl>
                                          <p:spTgt spid="5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4" st="4"/>
                                            </p:txEl>
                                          </p:spTgt>
                                        </p:tgtEl>
                                        <p:attrNameLst>
                                          <p:attrName>style.visibility</p:attrName>
                                        </p:attrNameLst>
                                      </p:cBhvr>
                                      <p:to>
                                        <p:strVal val="visible"/>
                                      </p:to>
                                    </p:set>
                                    <p:animEffect filter="fade" transition="in">
                                      <p:cBhvr>
                                        <p:cTn dur="500"/>
                                        <p:tgtEl>
                                          <p:spTgt spid="5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5" st="5"/>
                                            </p:txEl>
                                          </p:spTgt>
                                        </p:tgtEl>
                                        <p:attrNameLst>
                                          <p:attrName>style.visibility</p:attrName>
                                        </p:attrNameLst>
                                      </p:cBhvr>
                                      <p:to>
                                        <p:strVal val="visible"/>
                                      </p:to>
                                    </p:set>
                                    <p:animEffect filter="fade" transition="in">
                                      <p:cBhvr>
                                        <p:cTn dur="500"/>
                                        <p:tgtEl>
                                          <p:spTgt spid="5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6" st="6"/>
                                            </p:txEl>
                                          </p:spTgt>
                                        </p:tgtEl>
                                        <p:attrNameLst>
                                          <p:attrName>style.visibility</p:attrName>
                                        </p:attrNameLst>
                                      </p:cBhvr>
                                      <p:to>
                                        <p:strVal val="visible"/>
                                      </p:to>
                                    </p:set>
                                    <p:animEffect filter="fade" transition="in">
                                      <p:cBhvr>
                                        <p:cTn dur="500"/>
                                        <p:tgtEl>
                                          <p:spTgt spid="5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7" st="7"/>
                                            </p:txEl>
                                          </p:spTgt>
                                        </p:tgtEl>
                                        <p:attrNameLst>
                                          <p:attrName>style.visibility</p:attrName>
                                        </p:attrNameLst>
                                      </p:cBhvr>
                                      <p:to>
                                        <p:strVal val="visible"/>
                                      </p:to>
                                    </p:set>
                                    <p:animEffect filter="fade" transition="in">
                                      <p:cBhvr>
                                        <p:cTn dur="500"/>
                                        <p:tgtEl>
                                          <p:spTgt spid="5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8" st="8"/>
                                            </p:txEl>
                                          </p:spTgt>
                                        </p:tgtEl>
                                        <p:attrNameLst>
                                          <p:attrName>style.visibility</p:attrName>
                                        </p:attrNameLst>
                                      </p:cBhvr>
                                      <p:to>
                                        <p:strVal val="visible"/>
                                      </p:to>
                                    </p:set>
                                    <p:animEffect filter="fade" transition="in">
                                      <p:cBhvr>
                                        <p:cTn dur="500"/>
                                        <p:tgtEl>
                                          <p:spTgt spid="5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9" st="9"/>
                                            </p:txEl>
                                          </p:spTgt>
                                        </p:tgtEl>
                                        <p:attrNameLst>
                                          <p:attrName>style.visibility</p:attrName>
                                        </p:attrNameLst>
                                      </p:cBhvr>
                                      <p:to>
                                        <p:strVal val="visible"/>
                                      </p:to>
                                    </p:set>
                                    <p:animEffect filter="fade" transition="in">
                                      <p:cBhvr>
                                        <p:cTn dur="500"/>
                                        <p:tgtEl>
                                          <p:spTgt spid="54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8"/>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solidFill>
                  <a:schemeClr val="accent6"/>
                </a:solidFill>
              </a:rPr>
              <a:t>‹#›</a:t>
            </a:fld>
            <a:endParaRPr sz="1200">
              <a:solidFill>
                <a:schemeClr val="accent6"/>
              </a:solidFill>
            </a:endParaRPr>
          </a:p>
        </p:txBody>
      </p:sp>
      <p:sp>
        <p:nvSpPr>
          <p:cNvPr id="550" name="Google Shape;550;p28"/>
          <p:cNvSpPr txBox="1"/>
          <p:nvPr/>
        </p:nvSpPr>
        <p:spPr>
          <a:xfrm>
            <a:off x="910729" y="2253889"/>
            <a:ext cx="3586284" cy="31354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OTHER </a:t>
            </a:r>
            <a:r>
              <a:rPr b="1" i="0" lang="en-US" sz="4800" u="none" cap="none" strike="noStrike">
                <a:solidFill>
                  <a:srgbClr val="2EA363"/>
                </a:solidFill>
                <a:latin typeface="Roboto Condensed"/>
                <a:ea typeface="Roboto Condensed"/>
                <a:cs typeface="Roboto Condensed"/>
                <a:sym typeface="Roboto Condensed"/>
              </a:rPr>
              <a:t>STANDARDS</a:t>
            </a:r>
            <a:endParaRPr b="1" i="0" sz="3600" u="none" cap="none" strike="noStrike">
              <a:solidFill>
                <a:srgbClr val="2EA363"/>
              </a:solidFill>
              <a:latin typeface="Roboto Condensed"/>
              <a:ea typeface="Roboto Condensed"/>
              <a:cs typeface="Roboto Condensed"/>
              <a:sym typeface="Roboto Condensed"/>
            </a:endParaRPr>
          </a:p>
        </p:txBody>
      </p:sp>
      <p:sp>
        <p:nvSpPr>
          <p:cNvPr id="551" name="Google Shape;551;p28"/>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52" name="Google Shape;552;p28"/>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553" name="Google Shape;553;p28"/>
          <p:cNvSpPr/>
          <p:nvPr/>
        </p:nvSpPr>
        <p:spPr>
          <a:xfrm>
            <a:off x="4920342" y="558378"/>
            <a:ext cx="6894300" cy="5951400"/>
          </a:xfrm>
          <a:prstGeom prst="rect">
            <a:avLst/>
          </a:prstGeom>
          <a:noFill/>
          <a:ln>
            <a:noFill/>
          </a:ln>
        </p:spPr>
        <p:txBody>
          <a:bodyPr anchorCtr="0" anchor="t" bIns="45700" lIns="91425" spcFirstLastPara="1" rIns="91425" wrap="square" tIns="45700">
            <a:noAutofit/>
          </a:bodyPr>
          <a:lstStyle/>
          <a:p>
            <a:pPr indent="0" lvl="0" marL="114300" marR="0" rtl="0" algn="l">
              <a:lnSpc>
                <a:spcPct val="110000"/>
              </a:lnSpc>
              <a:spcBef>
                <a:spcPts val="0"/>
              </a:spcBef>
              <a:spcAft>
                <a:spcPts val="0"/>
              </a:spcAft>
              <a:buClr>
                <a:srgbClr val="000000"/>
              </a:buClr>
              <a:buSzPts val="2800"/>
              <a:buFont typeface="Arial"/>
              <a:buNone/>
            </a:pPr>
            <a:r>
              <a:rPr b="1" i="0" lang="en-US" sz="2800" u="none" cap="none" strike="noStrike">
                <a:solidFill>
                  <a:srgbClr val="2EA363"/>
                </a:solidFill>
                <a:latin typeface="Roboto Condensed"/>
                <a:ea typeface="Roboto Condensed"/>
                <a:cs typeface="Roboto Condensed"/>
                <a:sym typeface="Roboto Condensed"/>
              </a:rPr>
              <a:t>ISO</a:t>
            </a:r>
            <a:endParaRPr b="0" i="0" sz="1400" u="none" cap="none" strike="noStrike">
              <a:solidFill>
                <a:srgbClr val="2EA363"/>
              </a:solidFill>
              <a:latin typeface="Arial"/>
              <a:ea typeface="Arial"/>
              <a:cs typeface="Arial"/>
              <a:sym typeface="Arial"/>
            </a:endParaRPr>
          </a:p>
          <a:p>
            <a:pPr indent="0" lvl="0" marL="114300" marR="0" rtl="0" algn="l">
              <a:lnSpc>
                <a:spcPct val="110000"/>
              </a:lnSpc>
              <a:spcBef>
                <a:spcPts val="360"/>
              </a:spcBef>
              <a:spcAft>
                <a:spcPts val="0"/>
              </a:spcAft>
              <a:buClr>
                <a:srgbClr val="000000"/>
              </a:buClr>
              <a:buSzPts val="2200"/>
              <a:buFont typeface="Arial"/>
              <a:buNone/>
            </a:pPr>
            <a:r>
              <a:rPr b="1" i="0" lang="en-US" sz="2200" u="none" cap="none" strike="noStrike">
                <a:solidFill>
                  <a:srgbClr val="262626"/>
                </a:solidFill>
                <a:latin typeface="Roboto Condensed"/>
                <a:ea typeface="Roboto Condensed"/>
                <a:cs typeface="Roboto Condensed"/>
                <a:sym typeface="Roboto Condensed"/>
              </a:rPr>
              <a:t>International Organization for Standardization</a:t>
            </a:r>
            <a:endParaRPr b="0" i="0" sz="1400" u="none" cap="none" strike="noStrike">
              <a:solidFill>
                <a:srgbClr val="262626"/>
              </a:solidFill>
              <a:latin typeface="Arial"/>
              <a:ea typeface="Arial"/>
              <a:cs typeface="Arial"/>
              <a:sym typeface="Arial"/>
            </a:endParaRPr>
          </a:p>
          <a:p>
            <a:pPr indent="-290513" lvl="1" marL="406400" marR="0" rtl="0" algn="l">
              <a:lnSpc>
                <a:spcPct val="11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While NIST is more security control driven with a wide variety of groups to encourage best practices related to federal information systems, ISO less technical and more risk focused for organizations of all shapes and sizes.</a:t>
            </a:r>
            <a:endParaRPr b="0" i="0" sz="1400" u="none" cap="none" strike="noStrike">
              <a:solidFill>
                <a:srgbClr val="000000"/>
              </a:solidFill>
              <a:latin typeface="Arial"/>
              <a:ea typeface="Arial"/>
              <a:cs typeface="Arial"/>
              <a:sym typeface="Arial"/>
            </a:endParaRPr>
          </a:p>
          <a:p>
            <a:pPr indent="-290513" lvl="1" marL="406400" marR="0" rtl="0" algn="l">
              <a:lnSpc>
                <a:spcPct val="11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Both NIST and ISO can be used together using the best areas to fight against unwanted intrusions but NIST is the only mandatory framework.</a:t>
            </a:r>
            <a:endParaRPr b="0" i="0" sz="1400" u="none" cap="none" strike="noStrike">
              <a:solidFill>
                <a:srgbClr val="000000"/>
              </a:solidFill>
              <a:latin typeface="Arial"/>
              <a:ea typeface="Arial"/>
              <a:cs typeface="Arial"/>
              <a:sym typeface="Arial"/>
            </a:endParaRPr>
          </a:p>
          <a:p>
            <a:pPr indent="0" lvl="1" marL="115887" marR="0" rtl="0" algn="l">
              <a:lnSpc>
                <a:spcPct val="110000"/>
              </a:lnSpc>
              <a:spcBef>
                <a:spcPts val="1200"/>
              </a:spcBef>
              <a:spcAft>
                <a:spcPts val="0"/>
              </a:spcAft>
              <a:buClr>
                <a:srgbClr val="000000"/>
              </a:buClr>
              <a:buSzPts val="2800"/>
              <a:buFont typeface="Arial"/>
              <a:buNone/>
            </a:pPr>
            <a:r>
              <a:rPr b="1" i="0" lang="en-US" sz="2800" u="none" cap="none" strike="noStrike">
                <a:solidFill>
                  <a:srgbClr val="2EA363"/>
                </a:solidFill>
                <a:latin typeface="Roboto Condensed"/>
                <a:ea typeface="Roboto Condensed"/>
                <a:cs typeface="Roboto Condensed"/>
                <a:sym typeface="Roboto Condensed"/>
              </a:rPr>
              <a:t>COBIT</a:t>
            </a:r>
            <a:endParaRPr b="0" i="0" sz="1400" u="none" cap="none" strike="noStrike">
              <a:solidFill>
                <a:srgbClr val="2EA363"/>
              </a:solidFill>
              <a:latin typeface="Arial"/>
              <a:ea typeface="Arial"/>
              <a:cs typeface="Arial"/>
              <a:sym typeface="Arial"/>
            </a:endParaRPr>
          </a:p>
          <a:p>
            <a:pPr indent="0" lvl="1" marL="115887" marR="0" rtl="0" algn="l">
              <a:lnSpc>
                <a:spcPct val="110000"/>
              </a:lnSpc>
              <a:spcBef>
                <a:spcPts val="0"/>
              </a:spcBef>
              <a:spcAft>
                <a:spcPts val="0"/>
              </a:spcAft>
              <a:buClr>
                <a:srgbClr val="000000"/>
              </a:buClr>
              <a:buSzPts val="2200"/>
              <a:buFont typeface="Arial"/>
              <a:buNone/>
            </a:pPr>
            <a:r>
              <a:rPr b="1" i="0" lang="en-US" sz="2200" u="none" cap="none" strike="noStrike">
                <a:solidFill>
                  <a:srgbClr val="262626"/>
                </a:solidFill>
                <a:latin typeface="Roboto Condensed"/>
                <a:ea typeface="Roboto Condensed"/>
                <a:cs typeface="Roboto Condensed"/>
                <a:sym typeface="Roboto Condensed"/>
              </a:rPr>
              <a:t>Control Objectives for Information and Related Technology</a:t>
            </a:r>
            <a:endParaRPr b="0" i="0" sz="1400" u="none" cap="none" strike="noStrike">
              <a:solidFill>
                <a:srgbClr val="262626"/>
              </a:solidFill>
              <a:latin typeface="Arial"/>
              <a:ea typeface="Arial"/>
              <a:cs typeface="Arial"/>
              <a:sym typeface="Arial"/>
            </a:endParaRPr>
          </a:p>
          <a:p>
            <a:pPr indent="-290513" lvl="1" marL="406400" marR="0" rtl="0" algn="l">
              <a:lnSpc>
                <a:spcPct val="11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Created by ISACA - Informations Systems Audit and Control Association</a:t>
            </a:r>
            <a:endParaRPr b="0" i="0" sz="1400" u="none" cap="none" strike="noStrike">
              <a:solidFill>
                <a:srgbClr val="000000"/>
              </a:solidFill>
              <a:latin typeface="Arial"/>
              <a:ea typeface="Arial"/>
              <a:cs typeface="Arial"/>
              <a:sym typeface="Arial"/>
            </a:endParaRPr>
          </a:p>
          <a:p>
            <a:pPr indent="-290513" lvl="1" marL="406400" marR="0" rtl="0" algn="l">
              <a:lnSpc>
                <a:spcPct val="110000"/>
              </a:lnSpc>
              <a:spcBef>
                <a:spcPts val="0"/>
              </a:spcBef>
              <a:spcAft>
                <a:spcPts val="0"/>
              </a:spcAft>
              <a:buClr>
                <a:srgbClr val="2EA363"/>
              </a:buClr>
              <a:buSzPts val="1800"/>
              <a:buFont typeface="Arial"/>
              <a:buChar char="●"/>
            </a:pPr>
            <a:r>
              <a:rPr b="0" i="0" lang="en-US" sz="1800" u="none" cap="none" strike="noStrike">
                <a:solidFill>
                  <a:srgbClr val="000000"/>
                </a:solidFill>
                <a:latin typeface="Roboto Condensed"/>
                <a:ea typeface="Roboto Condensed"/>
                <a:cs typeface="Roboto Condensed"/>
                <a:sym typeface="Roboto Condensed"/>
              </a:rPr>
              <a:t>Ensures quality, control, and reliability of information systems in an organization, which is also the most important aspect of every modern business.</a:t>
            </a:r>
            <a:endParaRPr b="0" i="0" sz="1800" u="none" cap="none" strike="noStrike">
              <a:solidFill>
                <a:srgbClr val="000000"/>
              </a:solidFill>
              <a:latin typeface="Roboto Condensed"/>
              <a:ea typeface="Roboto Condensed"/>
              <a:cs typeface="Roboto Condensed"/>
              <a:sym typeface="Roboto Condensed"/>
            </a:endParaRPr>
          </a:p>
          <a:p>
            <a:pPr indent="0" lvl="1" marL="571500" marR="0" rtl="0" algn="l">
              <a:lnSpc>
                <a:spcPct val="11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Condensed"/>
              <a:ea typeface="Roboto Condensed"/>
              <a:cs typeface="Roboto Condensed"/>
              <a:sym typeface="Roboto Condensed"/>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5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5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5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5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500"/>
                                        <p:tgtEl>
                                          <p:spTgt spid="5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500"/>
                                        <p:tgtEl>
                                          <p:spTgt spid="5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500"/>
                                        <p:tgtEl>
                                          <p:spTgt spid="5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animEffect filter="fade" transition="in">
                                      <p:cBhvr>
                                        <p:cTn dur="500"/>
                                        <p:tgtEl>
                                          <p:spTgt spid="5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animEffect filter="fade" transition="in">
                                      <p:cBhvr>
                                        <p:cTn dur="500"/>
                                        <p:tgtEl>
                                          <p:spTgt spid="5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29"/>
          <p:cNvSpPr txBox="1"/>
          <p:nvPr>
            <p:ph type="ctrTitle"/>
          </p:nvPr>
        </p:nvSpPr>
        <p:spPr>
          <a:xfrm>
            <a:off x="4826923" y="3500502"/>
            <a:ext cx="5183200" cy="17440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rgbClr val="FFFFFF"/>
              </a:buClr>
              <a:buSzPts val="2400"/>
              <a:buNone/>
            </a:pPr>
            <a:r>
              <a:rPr lang="en-US" sz="5000">
                <a:solidFill>
                  <a:schemeClr val="lt1"/>
                </a:solidFill>
                <a:latin typeface="Roboto Condensed"/>
                <a:ea typeface="Roboto Condensed"/>
                <a:cs typeface="Roboto Condensed"/>
                <a:sym typeface="Roboto Condensed"/>
              </a:rPr>
              <a:t>THANK YOU</a:t>
            </a:r>
            <a:endParaRPr sz="5000">
              <a:solidFill>
                <a:schemeClr val="lt1"/>
              </a:solidFill>
              <a:latin typeface="Roboto Condensed"/>
              <a:ea typeface="Roboto Condensed"/>
              <a:cs typeface="Roboto Condensed"/>
              <a:sym typeface="Roboto Condensed"/>
            </a:endParaRPr>
          </a:p>
        </p:txBody>
      </p:sp>
      <p:pic>
        <p:nvPicPr>
          <p:cNvPr id="559" name="Google Shape;559;p29"/>
          <p:cNvPicPr preferRelativeResize="0"/>
          <p:nvPr/>
        </p:nvPicPr>
        <p:blipFill rotWithShape="1">
          <a:blip r:embed="rId4">
            <a:alphaModFix/>
          </a:blip>
          <a:srcRect b="29408" l="0" r="0" t="29404"/>
          <a:stretch/>
        </p:blipFill>
        <p:spPr>
          <a:xfrm>
            <a:off x="-561300" y="3642675"/>
            <a:ext cx="5269601" cy="1026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3">
            <a:alphaModFix/>
          </a:blip>
          <a:srcRect b="0" l="0" r="0" t="0"/>
          <a:stretch/>
        </p:blipFill>
        <p:spPr>
          <a:xfrm>
            <a:off x="0" y="-1"/>
            <a:ext cx="12192000" cy="4286252"/>
          </a:xfrm>
          <a:prstGeom prst="rect">
            <a:avLst/>
          </a:prstGeom>
          <a:noFill/>
          <a:ln>
            <a:noFill/>
          </a:ln>
        </p:spPr>
      </p:pic>
      <p:sp>
        <p:nvSpPr>
          <p:cNvPr id="152" name="Google Shape;152;p5"/>
          <p:cNvSpPr/>
          <p:nvPr/>
        </p:nvSpPr>
        <p:spPr>
          <a:xfrm flipH="1" rot="10800000">
            <a:off x="0" y="-9751"/>
            <a:ext cx="12192000" cy="4296000"/>
          </a:xfrm>
          <a:prstGeom prst="rect">
            <a:avLst/>
          </a:prstGeom>
          <a:solidFill>
            <a:srgbClr val="0C0C0C">
              <a:alpha val="74901"/>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53" name="Google Shape;153;p5"/>
          <p:cNvSpPr/>
          <p:nvPr/>
        </p:nvSpPr>
        <p:spPr>
          <a:xfrm>
            <a:off x="1066389" y="-23636"/>
            <a:ext cx="1221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54" name="Google Shape;154;p5"/>
          <p:cNvSpPr/>
          <p:nvPr/>
        </p:nvSpPr>
        <p:spPr>
          <a:xfrm>
            <a:off x="1066389" y="1489955"/>
            <a:ext cx="122100" cy="7317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155" name="Google Shape;155;p5"/>
          <p:cNvSpPr txBox="1"/>
          <p:nvPr/>
        </p:nvSpPr>
        <p:spPr>
          <a:xfrm>
            <a:off x="11337773" y="6344185"/>
            <a:ext cx="731700" cy="368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C0C0C"/>
                </a:solidFill>
                <a:latin typeface="Roboto Condensed"/>
                <a:ea typeface="Roboto Condensed"/>
                <a:cs typeface="Roboto Condensed"/>
                <a:sym typeface="Roboto Condensed"/>
              </a:rPr>
              <a:t>‹#›</a:t>
            </a:fld>
            <a:endParaRPr b="0" i="0" sz="1200" u="none" cap="none" strike="noStrike">
              <a:solidFill>
                <a:srgbClr val="0C0C0C"/>
              </a:solidFill>
              <a:latin typeface="Roboto Condensed"/>
              <a:ea typeface="Roboto Condensed"/>
              <a:cs typeface="Roboto Condensed"/>
              <a:sym typeface="Roboto Condensed"/>
            </a:endParaRPr>
          </a:p>
        </p:txBody>
      </p:sp>
      <p:sp>
        <p:nvSpPr>
          <p:cNvPr id="156" name="Google Shape;156;p5"/>
          <p:cNvSpPr txBox="1"/>
          <p:nvPr/>
        </p:nvSpPr>
        <p:spPr>
          <a:xfrm>
            <a:off x="919875" y="2406075"/>
            <a:ext cx="8963100" cy="113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CyberSecurity CIA Triad</a:t>
            </a:r>
            <a:r>
              <a:rPr b="1" i="0" lang="en-US" sz="4800" u="none" cap="none" strike="noStrike">
                <a:solidFill>
                  <a:schemeClr val="lt1"/>
                </a:solidFill>
                <a:latin typeface="Roboto Condensed"/>
                <a:ea typeface="Roboto Condensed"/>
                <a:cs typeface="Roboto Condensed"/>
                <a:sym typeface="Roboto Condensed"/>
              </a:rPr>
              <a:t> </a:t>
            </a:r>
            <a:br>
              <a:rPr b="1" i="0" lang="en-US" sz="4800" u="none" cap="none" strike="noStrike">
                <a:solidFill>
                  <a:schemeClr val="lt1"/>
                </a:solidFill>
                <a:latin typeface="Roboto Condensed"/>
                <a:ea typeface="Roboto Condensed"/>
                <a:cs typeface="Roboto Condensed"/>
                <a:sym typeface="Roboto Condensed"/>
              </a:rPr>
            </a:br>
            <a:endParaRPr b="1" i="0" sz="5000" u="none" cap="none" strike="noStrike">
              <a:solidFill>
                <a:schemeClr val="dk2"/>
              </a:solidFill>
              <a:latin typeface="Roboto Condensed"/>
              <a:ea typeface="Roboto Condensed"/>
              <a:cs typeface="Roboto Condensed"/>
              <a:sym typeface="Roboto Condensed"/>
            </a:endParaRPr>
          </a:p>
        </p:txBody>
      </p:sp>
      <p:sp>
        <p:nvSpPr>
          <p:cNvPr id="157" name="Google Shape;157;p5"/>
          <p:cNvSpPr/>
          <p:nvPr/>
        </p:nvSpPr>
        <p:spPr>
          <a:xfrm>
            <a:off x="1508525" y="4436551"/>
            <a:ext cx="3985200" cy="92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800"/>
              </a:spcBef>
              <a:spcAft>
                <a:spcPts val="0"/>
              </a:spcAft>
              <a:buClr>
                <a:srgbClr val="000000"/>
              </a:buClr>
              <a:buSzPts val="1400"/>
              <a:buFont typeface="Arial"/>
              <a:buNone/>
            </a:pPr>
            <a:r>
              <a:rPr b="1" i="0" lang="en-US" sz="2000" u="none" cap="none" strike="noStrike">
                <a:solidFill>
                  <a:srgbClr val="262626"/>
                </a:solidFill>
                <a:latin typeface="Roboto Condensed"/>
                <a:ea typeface="Roboto Condensed"/>
                <a:cs typeface="Roboto Condensed"/>
                <a:sym typeface="Roboto Condensed"/>
              </a:rPr>
              <a:t>Confidentiality </a:t>
            </a:r>
            <a:r>
              <a:rPr b="1" i="0" lang="en-US" sz="1900" u="none" cap="none" strike="noStrike">
                <a:solidFill>
                  <a:srgbClr val="262626"/>
                </a:solidFill>
                <a:latin typeface="Roboto Condensed"/>
                <a:ea typeface="Roboto Condensed"/>
                <a:cs typeface="Roboto Condensed"/>
                <a:sym typeface="Roboto Condensed"/>
              </a:rPr>
              <a:t>- </a:t>
            </a:r>
            <a:r>
              <a:rPr b="0" i="0" lang="en-US" sz="1900" u="none" cap="none" strike="noStrike">
                <a:solidFill>
                  <a:srgbClr val="262626"/>
                </a:solidFill>
                <a:latin typeface="Calibri"/>
                <a:ea typeface="Calibri"/>
                <a:cs typeface="Calibri"/>
                <a:sym typeface="Calibri"/>
              </a:rPr>
              <a:t>Measures designed to prevent sensitive information from unauthorized access attempts. </a:t>
            </a:r>
            <a:endParaRPr b="0" i="0" sz="1900" u="none" cap="none" strike="noStrike">
              <a:solidFill>
                <a:srgbClr val="262626"/>
              </a:solidFill>
              <a:latin typeface="Calibri"/>
              <a:ea typeface="Calibri"/>
              <a:cs typeface="Calibri"/>
              <a:sym typeface="Calibri"/>
            </a:endParaRPr>
          </a:p>
        </p:txBody>
      </p:sp>
      <p:pic>
        <p:nvPicPr>
          <p:cNvPr id="158" name="Google Shape;158;p5"/>
          <p:cNvPicPr preferRelativeResize="0"/>
          <p:nvPr/>
        </p:nvPicPr>
        <p:blipFill rotWithShape="1">
          <a:blip r:embed="rId4">
            <a:alphaModFix/>
          </a:blip>
          <a:srcRect b="0" l="0" r="0" t="0"/>
          <a:stretch/>
        </p:blipFill>
        <p:spPr>
          <a:xfrm>
            <a:off x="8481253" y="1405525"/>
            <a:ext cx="3436422" cy="2377800"/>
          </a:xfrm>
          <a:prstGeom prst="rect">
            <a:avLst/>
          </a:prstGeom>
          <a:noFill/>
          <a:ln>
            <a:noFill/>
          </a:ln>
        </p:spPr>
      </p:pic>
      <p:sp>
        <p:nvSpPr>
          <p:cNvPr id="159" name="Google Shape;159;p5"/>
          <p:cNvSpPr txBox="1"/>
          <p:nvPr/>
        </p:nvSpPr>
        <p:spPr>
          <a:xfrm>
            <a:off x="6160575" y="4363400"/>
            <a:ext cx="37224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Roboto Slab"/>
                <a:ea typeface="Roboto Slab"/>
                <a:cs typeface="Roboto Slab"/>
                <a:sym typeface="Roboto Slab"/>
              </a:rPr>
              <a:t>Integrity -</a:t>
            </a:r>
            <a:r>
              <a:rPr b="0" i="0" lang="en-US" sz="1800" u="none" cap="none" strike="noStrike">
                <a:solidFill>
                  <a:srgbClr val="000000"/>
                </a:solidFill>
                <a:latin typeface="Roboto Slab"/>
                <a:ea typeface="Roboto Slab"/>
                <a:cs typeface="Roboto Slab"/>
                <a:sym typeface="Roboto Slab"/>
              </a:rPr>
              <a:t> </a:t>
            </a:r>
            <a:r>
              <a:rPr b="0" i="0" lang="en-US" sz="1900" u="none" cap="none" strike="noStrike">
                <a:solidFill>
                  <a:srgbClr val="000000"/>
                </a:solidFill>
                <a:latin typeface="Calibri"/>
                <a:ea typeface="Calibri"/>
                <a:cs typeface="Calibri"/>
                <a:sym typeface="Calibri"/>
              </a:rPr>
              <a:t>Protecting data from deletion or modification from any unauthorized party</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p:txBody>
      </p:sp>
      <p:sp>
        <p:nvSpPr>
          <p:cNvPr id="160" name="Google Shape;160;p5"/>
          <p:cNvSpPr txBox="1"/>
          <p:nvPr/>
        </p:nvSpPr>
        <p:spPr>
          <a:xfrm>
            <a:off x="1285275" y="5461700"/>
            <a:ext cx="9974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800"/>
              </a:spcAft>
              <a:buClr>
                <a:srgbClr val="000000"/>
              </a:buClr>
              <a:buSzPts val="1400"/>
              <a:buFont typeface="Arial"/>
              <a:buNone/>
            </a:pPr>
            <a:r>
              <a:rPr b="1" i="0" lang="en-US" sz="2000" u="none" cap="none" strike="noStrike">
                <a:solidFill>
                  <a:srgbClr val="1D252C"/>
                </a:solidFill>
                <a:highlight>
                  <a:srgbClr val="FFFFFF"/>
                </a:highlight>
                <a:latin typeface="Calibri"/>
                <a:ea typeface="Calibri"/>
                <a:cs typeface="Calibri"/>
                <a:sym typeface="Calibri"/>
              </a:rPr>
              <a:t>Availability </a:t>
            </a:r>
            <a:r>
              <a:rPr b="1" i="0" lang="en-US" sz="2100" u="none" cap="none" strike="noStrike">
                <a:solidFill>
                  <a:srgbClr val="1D252C"/>
                </a:solidFill>
                <a:highlight>
                  <a:srgbClr val="FFFFFF"/>
                </a:highlight>
                <a:latin typeface="Calibri"/>
                <a:ea typeface="Calibri"/>
                <a:cs typeface="Calibri"/>
                <a:sym typeface="Calibri"/>
              </a:rPr>
              <a:t> - </a:t>
            </a:r>
            <a:r>
              <a:rPr b="0" i="0" lang="en-US" sz="1900" u="none" cap="none" strike="noStrike">
                <a:solidFill>
                  <a:srgbClr val="1D252C"/>
                </a:solidFill>
                <a:highlight>
                  <a:srgbClr val="FFFFFF"/>
                </a:highlight>
                <a:latin typeface="Calibri"/>
                <a:ea typeface="Calibri"/>
                <a:cs typeface="Calibri"/>
                <a:sym typeface="Calibri"/>
              </a:rPr>
              <a:t>Means information should be consistently and readily accessible for authorized parties. </a:t>
            </a:r>
            <a:endParaRPr b="0" i="0" sz="2100" u="none" cap="none" strike="noStrike">
              <a:solidFill>
                <a:srgbClr val="000000"/>
              </a:solidFill>
              <a:latin typeface="Roboto Slab"/>
              <a:ea typeface="Roboto Slab"/>
              <a:cs typeface="Roboto Slab"/>
              <a:sym typeface="Roboto Slab"/>
            </a:endParaRPr>
          </a:p>
        </p:txBody>
      </p:sp>
      <p:pic>
        <p:nvPicPr>
          <p:cNvPr id="161" name="Google Shape;161;p5"/>
          <p:cNvPicPr preferRelativeResize="0"/>
          <p:nvPr/>
        </p:nvPicPr>
        <p:blipFill rotWithShape="1">
          <a:blip r:embed="rId5">
            <a:alphaModFix/>
          </a:blip>
          <a:srcRect b="29408" l="0" r="0" t="29404"/>
          <a:stretch/>
        </p:blipFill>
        <p:spPr>
          <a:xfrm>
            <a:off x="-320725" y="733163"/>
            <a:ext cx="2987180" cy="58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txBox="1"/>
          <p:nvPr>
            <p:ph idx="1" type="subTitle"/>
          </p:nvPr>
        </p:nvSpPr>
        <p:spPr>
          <a:xfrm>
            <a:off x="1015998" y="2675031"/>
            <a:ext cx="2188200" cy="1246200"/>
          </a:xfrm>
          <a:prstGeom prst="rect">
            <a:avLst/>
          </a:prstGeom>
          <a:noFill/>
          <a:ln>
            <a:noFill/>
          </a:ln>
        </p:spPr>
        <p:txBody>
          <a:bodyPr anchorCtr="0" anchor="b" bIns="91425" lIns="91425" spcFirstLastPara="1" rIns="91425" wrap="square" tIns="91425">
            <a:noAutofit/>
          </a:bodyPr>
          <a:lstStyle/>
          <a:p>
            <a:pPr indent="0" lvl="0" marL="114300" rtl="0" algn="ctr">
              <a:lnSpc>
                <a:spcPct val="120000"/>
              </a:lnSpc>
              <a:spcBef>
                <a:spcPts val="0"/>
              </a:spcBef>
              <a:spcAft>
                <a:spcPts val="600"/>
              </a:spcAft>
              <a:buSzPts val="1800"/>
              <a:buNone/>
            </a:pPr>
            <a:r>
              <a:rPr lang="en-US" sz="1800"/>
              <a:t>Technology is </a:t>
            </a:r>
            <a:r>
              <a:rPr b="1" lang="en-US" sz="1800">
                <a:solidFill>
                  <a:srgbClr val="2EA363"/>
                </a:solidFill>
              </a:rPr>
              <a:t>always evolving</a:t>
            </a:r>
            <a:endParaRPr b="1" sz="1800">
              <a:solidFill>
                <a:srgbClr val="2EA363"/>
              </a:solidFill>
            </a:endParaRPr>
          </a:p>
        </p:txBody>
      </p:sp>
      <p:sp>
        <p:nvSpPr>
          <p:cNvPr id="167" name="Google Shape;167;p6"/>
          <p:cNvSpPr txBox="1"/>
          <p:nvPr>
            <p:ph type="ctrTitle"/>
          </p:nvPr>
        </p:nvSpPr>
        <p:spPr>
          <a:xfrm>
            <a:off x="1524000" y="1725529"/>
            <a:ext cx="9361800" cy="73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2400"/>
              <a:buNone/>
            </a:pPr>
            <a:r>
              <a:rPr lang="en-US" sz="5000">
                <a:solidFill>
                  <a:srgbClr val="2EA363"/>
                </a:solidFill>
              </a:rPr>
              <a:t>CHALLENGES</a:t>
            </a:r>
            <a:r>
              <a:rPr lang="en-US" sz="5000"/>
              <a:t> OF CYBERSECURITY?</a:t>
            </a:r>
            <a:endParaRPr/>
          </a:p>
        </p:txBody>
      </p:sp>
      <p:sp>
        <p:nvSpPr>
          <p:cNvPr id="168" name="Google Shape;168;p6"/>
          <p:cNvSpPr txBox="1"/>
          <p:nvPr>
            <p:ph idx="12" type="sldNum"/>
          </p:nvPr>
        </p:nvSpPr>
        <p:spPr>
          <a:xfrm>
            <a:off x="11337773" y="6287035"/>
            <a:ext cx="731600" cy="36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lang="en-US" sz="1200"/>
              <a:t>‹#›</a:t>
            </a:fld>
            <a:endParaRPr sz="1200"/>
          </a:p>
        </p:txBody>
      </p:sp>
      <p:grpSp>
        <p:nvGrpSpPr>
          <p:cNvPr id="169" name="Google Shape;169;p6"/>
          <p:cNvGrpSpPr/>
          <p:nvPr/>
        </p:nvGrpSpPr>
        <p:grpSpPr>
          <a:xfrm>
            <a:off x="1652378" y="3923256"/>
            <a:ext cx="914400" cy="914400"/>
            <a:chOff x="1652378" y="3923256"/>
            <a:chExt cx="914400" cy="914400"/>
          </a:xfrm>
        </p:grpSpPr>
        <p:sp>
          <p:nvSpPr>
            <p:cNvPr id="170" name="Google Shape;170;p6"/>
            <p:cNvSpPr/>
            <p:nvPr/>
          </p:nvSpPr>
          <p:spPr>
            <a:xfrm>
              <a:off x="1652378" y="3923256"/>
              <a:ext cx="914400" cy="914400"/>
            </a:xfrm>
            <a:prstGeom prst="rect">
              <a:avLst/>
            </a:prstGeom>
            <a:noFill/>
            <a:ln cap="flat" cmpd="sng" w="9525">
              <a:solidFill>
                <a:srgbClr val="2EA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pic>
          <p:nvPicPr>
            <p:cNvPr id="171" name="Google Shape;171;p6"/>
            <p:cNvPicPr preferRelativeResize="0"/>
            <p:nvPr/>
          </p:nvPicPr>
          <p:blipFill rotWithShape="1">
            <a:blip r:embed="rId3">
              <a:alphaModFix/>
            </a:blip>
            <a:srcRect b="0" l="0" r="0" t="0"/>
            <a:stretch/>
          </p:blipFill>
          <p:spPr>
            <a:xfrm>
              <a:off x="1789538" y="4065371"/>
              <a:ext cx="640080" cy="640080"/>
            </a:xfrm>
            <a:prstGeom prst="rect">
              <a:avLst/>
            </a:prstGeom>
            <a:noFill/>
            <a:ln cap="flat" cmpd="sng" w="9525">
              <a:solidFill>
                <a:srgbClr val="2EA363"/>
              </a:solidFill>
              <a:prstDash val="solid"/>
              <a:round/>
              <a:headEnd len="sm" w="sm" type="none"/>
              <a:tailEnd len="sm" w="sm" type="none"/>
            </a:ln>
          </p:spPr>
        </p:pic>
      </p:grpSp>
      <p:grpSp>
        <p:nvGrpSpPr>
          <p:cNvPr id="172" name="Google Shape;172;p6"/>
          <p:cNvGrpSpPr/>
          <p:nvPr/>
        </p:nvGrpSpPr>
        <p:grpSpPr>
          <a:xfrm>
            <a:off x="2459222" y="3923256"/>
            <a:ext cx="3383280" cy="2305721"/>
            <a:chOff x="2459222" y="3923256"/>
            <a:chExt cx="3383280" cy="2305721"/>
          </a:xfrm>
        </p:grpSpPr>
        <p:sp>
          <p:nvSpPr>
            <p:cNvPr id="173" name="Google Shape;173;p6"/>
            <p:cNvSpPr txBox="1"/>
            <p:nvPr/>
          </p:nvSpPr>
          <p:spPr>
            <a:xfrm>
              <a:off x="2459222" y="4982797"/>
              <a:ext cx="3383280" cy="1246180"/>
            </a:xfrm>
            <a:prstGeom prst="rect">
              <a:avLst/>
            </a:prstGeom>
            <a:noFill/>
            <a:ln>
              <a:noFill/>
            </a:ln>
          </p:spPr>
          <p:txBody>
            <a:bodyPr anchorCtr="0" anchor="t" bIns="91425" lIns="91425" spcFirstLastPara="1" rIns="91425" wrap="square" tIns="91425">
              <a:noAutofit/>
            </a:bodyPr>
            <a:lstStyle/>
            <a:p>
              <a:pPr indent="0" lvl="0" marL="114300" marR="0" rtl="0" algn="ctr">
                <a:lnSpc>
                  <a:spcPct val="120000"/>
                </a:lnSpc>
                <a:spcBef>
                  <a:spcPts val="0"/>
                </a:spcBef>
                <a:spcAft>
                  <a:spcPts val="600"/>
                </a:spcAft>
                <a:buClr>
                  <a:srgbClr val="FFFFFF"/>
                </a:buClr>
                <a:buSzPts val="1800"/>
                <a:buFont typeface="Roboto Slab"/>
                <a:buNone/>
              </a:pPr>
              <a:r>
                <a:rPr b="0" i="0" lang="en-US" sz="1800" u="none" cap="none" strike="noStrike">
                  <a:solidFill>
                    <a:schemeClr val="lt1"/>
                  </a:solidFill>
                  <a:latin typeface="Roboto Condensed"/>
                  <a:ea typeface="Roboto Condensed"/>
                  <a:cs typeface="Roboto Condensed"/>
                  <a:sym typeface="Roboto Condensed"/>
                </a:rPr>
                <a:t>You have </a:t>
              </a:r>
              <a:r>
                <a:rPr b="1" i="0" lang="en-US" sz="1800" u="none" cap="none" strike="noStrike">
                  <a:solidFill>
                    <a:srgbClr val="2EA363"/>
                  </a:solidFill>
                  <a:latin typeface="Roboto Condensed"/>
                  <a:ea typeface="Roboto Condensed"/>
                  <a:cs typeface="Roboto Condensed"/>
                  <a:sym typeface="Roboto Condensed"/>
                </a:rPr>
                <a:t>no idea when its coming </a:t>
              </a:r>
              <a:r>
                <a:rPr b="0" i="0" lang="en-US" sz="1800" u="none" cap="none" strike="noStrike">
                  <a:solidFill>
                    <a:schemeClr val="lt1"/>
                  </a:solidFill>
                  <a:latin typeface="Roboto Condensed"/>
                  <a:ea typeface="Roboto Condensed"/>
                  <a:cs typeface="Roboto Condensed"/>
                  <a:sym typeface="Roboto Condensed"/>
                </a:rPr>
                <a:t>until you figure out its happening or it's already over</a:t>
              </a:r>
              <a:endParaRPr b="0" i="0" sz="1400" u="none" cap="none" strike="noStrike">
                <a:solidFill>
                  <a:srgbClr val="000000"/>
                </a:solidFill>
                <a:latin typeface="Arial"/>
                <a:ea typeface="Arial"/>
                <a:cs typeface="Arial"/>
                <a:sym typeface="Arial"/>
              </a:endParaRPr>
            </a:p>
          </p:txBody>
        </p:sp>
        <p:pic>
          <p:nvPicPr>
            <p:cNvPr id="174" name="Google Shape;174;p6"/>
            <p:cNvPicPr preferRelativeResize="0"/>
            <p:nvPr/>
          </p:nvPicPr>
          <p:blipFill rotWithShape="1">
            <a:blip r:embed="rId4">
              <a:alphaModFix/>
            </a:blip>
            <a:srcRect b="0" l="0" r="0" t="0"/>
            <a:stretch/>
          </p:blipFill>
          <p:spPr>
            <a:xfrm>
              <a:off x="3825799" y="4065371"/>
              <a:ext cx="640080" cy="640080"/>
            </a:xfrm>
            <a:prstGeom prst="rect">
              <a:avLst/>
            </a:prstGeom>
            <a:noFill/>
            <a:ln cap="flat" cmpd="sng" w="9525">
              <a:solidFill>
                <a:srgbClr val="2EA363"/>
              </a:solidFill>
              <a:prstDash val="solid"/>
              <a:round/>
              <a:headEnd len="sm" w="sm" type="none"/>
              <a:tailEnd len="sm" w="sm" type="none"/>
            </a:ln>
          </p:spPr>
        </p:pic>
        <p:sp>
          <p:nvSpPr>
            <p:cNvPr id="175" name="Google Shape;175;p6"/>
            <p:cNvSpPr/>
            <p:nvPr/>
          </p:nvSpPr>
          <p:spPr>
            <a:xfrm>
              <a:off x="3688639" y="3923256"/>
              <a:ext cx="914400" cy="914400"/>
            </a:xfrm>
            <a:prstGeom prst="rect">
              <a:avLst/>
            </a:prstGeom>
            <a:noFill/>
            <a:ln cap="flat" cmpd="sng" w="9525">
              <a:solidFill>
                <a:srgbClr val="2EA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cxnSp>
          <p:nvCxnSpPr>
            <p:cNvPr id="176" name="Google Shape;176;p6"/>
            <p:cNvCxnSpPr>
              <a:stCxn id="170" idx="3"/>
              <a:endCxn id="175" idx="1"/>
            </p:cNvCxnSpPr>
            <p:nvPr/>
          </p:nvCxnSpPr>
          <p:spPr>
            <a:xfrm>
              <a:off x="2566778" y="4380456"/>
              <a:ext cx="1122000" cy="0"/>
            </a:xfrm>
            <a:prstGeom prst="straightConnector1">
              <a:avLst/>
            </a:prstGeom>
            <a:noFill/>
            <a:ln cap="flat" cmpd="sng" w="9525">
              <a:solidFill>
                <a:srgbClr val="2EA363"/>
              </a:solidFill>
              <a:prstDash val="solid"/>
              <a:round/>
              <a:headEnd len="sm" w="sm" type="none"/>
              <a:tailEnd len="sm" w="sm" type="none"/>
            </a:ln>
          </p:spPr>
        </p:cxnSp>
      </p:grpSp>
      <p:grpSp>
        <p:nvGrpSpPr>
          <p:cNvPr id="177" name="Google Shape;177;p6"/>
          <p:cNvGrpSpPr/>
          <p:nvPr/>
        </p:nvGrpSpPr>
        <p:grpSpPr>
          <a:xfrm>
            <a:off x="4603039" y="3923256"/>
            <a:ext cx="2036261" cy="914400"/>
            <a:chOff x="4603039" y="3923256"/>
            <a:chExt cx="2036261" cy="914400"/>
          </a:xfrm>
        </p:grpSpPr>
        <p:pic>
          <p:nvPicPr>
            <p:cNvPr id="178" name="Google Shape;178;p6"/>
            <p:cNvPicPr preferRelativeResize="0"/>
            <p:nvPr/>
          </p:nvPicPr>
          <p:blipFill rotWithShape="1">
            <a:blip r:embed="rId5">
              <a:alphaModFix/>
            </a:blip>
            <a:srcRect b="0" l="0" r="0" t="0"/>
            <a:stretch/>
          </p:blipFill>
          <p:spPr>
            <a:xfrm>
              <a:off x="5862060" y="4065371"/>
              <a:ext cx="640080" cy="640080"/>
            </a:xfrm>
            <a:prstGeom prst="rect">
              <a:avLst/>
            </a:prstGeom>
            <a:noFill/>
            <a:ln cap="flat" cmpd="sng" w="9525">
              <a:solidFill>
                <a:srgbClr val="2EA363"/>
              </a:solidFill>
              <a:prstDash val="solid"/>
              <a:round/>
              <a:headEnd len="sm" w="sm" type="none"/>
              <a:tailEnd len="sm" w="sm" type="none"/>
            </a:ln>
          </p:spPr>
        </p:pic>
        <p:sp>
          <p:nvSpPr>
            <p:cNvPr id="179" name="Google Shape;179;p6"/>
            <p:cNvSpPr/>
            <p:nvPr/>
          </p:nvSpPr>
          <p:spPr>
            <a:xfrm>
              <a:off x="5724900" y="3923256"/>
              <a:ext cx="914400" cy="914400"/>
            </a:xfrm>
            <a:prstGeom prst="rect">
              <a:avLst/>
            </a:prstGeom>
            <a:noFill/>
            <a:ln cap="flat" cmpd="sng" w="9525">
              <a:solidFill>
                <a:srgbClr val="2EA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cxnSp>
          <p:nvCxnSpPr>
            <p:cNvPr id="180" name="Google Shape;180;p6"/>
            <p:cNvCxnSpPr>
              <a:stCxn id="175" idx="3"/>
              <a:endCxn id="179" idx="1"/>
            </p:cNvCxnSpPr>
            <p:nvPr/>
          </p:nvCxnSpPr>
          <p:spPr>
            <a:xfrm>
              <a:off x="4603039" y="4380456"/>
              <a:ext cx="1122000" cy="0"/>
            </a:xfrm>
            <a:prstGeom prst="straightConnector1">
              <a:avLst/>
            </a:prstGeom>
            <a:noFill/>
            <a:ln cap="flat" cmpd="sng" w="9525">
              <a:solidFill>
                <a:srgbClr val="2EA363"/>
              </a:solidFill>
              <a:prstDash val="solid"/>
              <a:round/>
              <a:headEnd len="sm" w="sm" type="none"/>
              <a:tailEnd len="sm" w="sm" type="none"/>
            </a:ln>
          </p:spPr>
        </p:cxnSp>
      </p:grpSp>
      <p:grpSp>
        <p:nvGrpSpPr>
          <p:cNvPr id="181" name="Google Shape;181;p6"/>
          <p:cNvGrpSpPr/>
          <p:nvPr/>
        </p:nvGrpSpPr>
        <p:grpSpPr>
          <a:xfrm>
            <a:off x="6518720" y="3923256"/>
            <a:ext cx="3383280" cy="2305721"/>
            <a:chOff x="6518720" y="3923256"/>
            <a:chExt cx="3383280" cy="2305721"/>
          </a:xfrm>
        </p:grpSpPr>
        <p:sp>
          <p:nvSpPr>
            <p:cNvPr id="182" name="Google Shape;182;p6"/>
            <p:cNvSpPr txBox="1"/>
            <p:nvPr/>
          </p:nvSpPr>
          <p:spPr>
            <a:xfrm>
              <a:off x="6518720" y="4982796"/>
              <a:ext cx="3383280" cy="1246181"/>
            </a:xfrm>
            <a:prstGeom prst="rect">
              <a:avLst/>
            </a:prstGeom>
            <a:noFill/>
            <a:ln>
              <a:noFill/>
            </a:ln>
          </p:spPr>
          <p:txBody>
            <a:bodyPr anchorCtr="0" anchor="t" bIns="91425" lIns="91425" spcFirstLastPara="1" rIns="91425" wrap="square" tIns="91425">
              <a:noAutofit/>
            </a:bodyPr>
            <a:lstStyle/>
            <a:p>
              <a:pPr indent="0" lvl="0" marL="114300" marR="0" rtl="0" algn="ctr">
                <a:lnSpc>
                  <a:spcPct val="120000"/>
                </a:lnSpc>
                <a:spcBef>
                  <a:spcPts val="0"/>
                </a:spcBef>
                <a:spcAft>
                  <a:spcPts val="0"/>
                </a:spcAft>
                <a:buClr>
                  <a:srgbClr val="FFFFFF"/>
                </a:buClr>
                <a:buSzPts val="1800"/>
                <a:buFont typeface="Roboto Slab"/>
                <a:buNone/>
              </a:pPr>
              <a:r>
                <a:rPr b="1" i="0" lang="en-US" sz="1800" u="none" cap="none" strike="noStrike">
                  <a:solidFill>
                    <a:srgbClr val="2EA363"/>
                  </a:solidFill>
                  <a:latin typeface="Roboto Condensed"/>
                  <a:ea typeface="Roboto Condensed"/>
                  <a:cs typeface="Roboto Condensed"/>
                  <a:sym typeface="Roboto Condensed"/>
                </a:rPr>
                <a:t>Not enough people</a:t>
              </a:r>
              <a:r>
                <a:rPr b="1" i="0" lang="en-US" sz="1800" u="none" cap="none" strike="noStrike">
                  <a:solidFill>
                    <a:schemeClr val="dk2"/>
                  </a:solidFill>
                  <a:latin typeface="Roboto Condensed"/>
                  <a:ea typeface="Roboto Condensed"/>
                  <a:cs typeface="Roboto Condensed"/>
                  <a:sym typeface="Roboto Condensed"/>
                </a:rPr>
                <a:t> </a:t>
              </a:r>
              <a:r>
                <a:rPr b="0" i="0" lang="en-US" sz="1800" u="none" cap="none" strike="noStrike">
                  <a:solidFill>
                    <a:schemeClr val="lt1"/>
                  </a:solidFill>
                  <a:latin typeface="Roboto Condensed"/>
                  <a:ea typeface="Roboto Condensed"/>
                  <a:cs typeface="Roboto Condensed"/>
                  <a:sym typeface="Roboto Condensed"/>
                </a:rPr>
                <a:t>to fill the jobs </a:t>
              </a:r>
              <a:endParaRPr b="0" i="0" sz="1400" u="none" cap="none" strike="noStrike">
                <a:solidFill>
                  <a:srgbClr val="000000"/>
                </a:solidFill>
                <a:latin typeface="Arial"/>
                <a:ea typeface="Arial"/>
                <a:cs typeface="Arial"/>
                <a:sym typeface="Arial"/>
              </a:endParaRPr>
            </a:p>
            <a:p>
              <a:pPr indent="0" lvl="0" marL="114300" marR="0" rtl="0" algn="ctr">
                <a:lnSpc>
                  <a:spcPct val="120000"/>
                </a:lnSpc>
                <a:spcBef>
                  <a:spcPts val="0"/>
                </a:spcBef>
                <a:spcAft>
                  <a:spcPts val="0"/>
                </a:spcAft>
                <a:buClr>
                  <a:srgbClr val="FFFFFF"/>
                </a:buClr>
                <a:buSzPts val="1800"/>
                <a:buFont typeface="Roboto Slab"/>
                <a:buNone/>
              </a:pPr>
              <a:r>
                <a:rPr b="0" i="0" lang="en-US" sz="1800" u="none" cap="none" strike="noStrike">
                  <a:solidFill>
                    <a:schemeClr val="lt1"/>
                  </a:solidFill>
                  <a:latin typeface="Roboto Condensed"/>
                  <a:ea typeface="Roboto Condensed"/>
                  <a:cs typeface="Roboto Condensed"/>
                  <a:sym typeface="Roboto Condensed"/>
                </a:rPr>
                <a:t>(estimated 3.5 million jobs)</a:t>
              </a:r>
              <a:endParaRPr b="0" i="0" sz="1400" u="none" cap="none" strike="noStrike">
                <a:solidFill>
                  <a:srgbClr val="000000"/>
                </a:solidFill>
                <a:latin typeface="Arial"/>
                <a:ea typeface="Arial"/>
                <a:cs typeface="Arial"/>
                <a:sym typeface="Arial"/>
              </a:endParaRPr>
            </a:p>
          </p:txBody>
        </p:sp>
        <p:pic>
          <p:nvPicPr>
            <p:cNvPr id="183" name="Google Shape;183;p6"/>
            <p:cNvPicPr preferRelativeResize="0"/>
            <p:nvPr/>
          </p:nvPicPr>
          <p:blipFill rotWithShape="1">
            <a:blip r:embed="rId6">
              <a:alphaModFix/>
            </a:blip>
            <a:srcRect b="0" l="0" r="0" t="0"/>
            <a:stretch/>
          </p:blipFill>
          <p:spPr>
            <a:xfrm>
              <a:off x="7898321" y="4065371"/>
              <a:ext cx="640080" cy="640080"/>
            </a:xfrm>
            <a:prstGeom prst="rect">
              <a:avLst/>
            </a:prstGeom>
            <a:noFill/>
            <a:ln cap="flat" cmpd="sng" w="9525">
              <a:solidFill>
                <a:srgbClr val="2EA363"/>
              </a:solidFill>
              <a:prstDash val="solid"/>
              <a:round/>
              <a:headEnd len="sm" w="sm" type="none"/>
              <a:tailEnd len="sm" w="sm" type="none"/>
            </a:ln>
          </p:spPr>
        </p:pic>
        <p:sp>
          <p:nvSpPr>
            <p:cNvPr id="184" name="Google Shape;184;p6"/>
            <p:cNvSpPr/>
            <p:nvPr/>
          </p:nvSpPr>
          <p:spPr>
            <a:xfrm>
              <a:off x="7761161" y="3923256"/>
              <a:ext cx="914400" cy="914400"/>
            </a:xfrm>
            <a:prstGeom prst="rect">
              <a:avLst/>
            </a:prstGeom>
            <a:noFill/>
            <a:ln cap="flat" cmpd="sng" w="9525">
              <a:solidFill>
                <a:srgbClr val="2EA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cxnSp>
          <p:nvCxnSpPr>
            <p:cNvPr id="185" name="Google Shape;185;p6"/>
            <p:cNvCxnSpPr>
              <a:stCxn id="179" idx="3"/>
              <a:endCxn id="184" idx="1"/>
            </p:cNvCxnSpPr>
            <p:nvPr/>
          </p:nvCxnSpPr>
          <p:spPr>
            <a:xfrm>
              <a:off x="6639300" y="4380456"/>
              <a:ext cx="1122000" cy="0"/>
            </a:xfrm>
            <a:prstGeom prst="straightConnector1">
              <a:avLst/>
            </a:prstGeom>
            <a:noFill/>
            <a:ln cap="flat" cmpd="sng" w="9525">
              <a:solidFill>
                <a:srgbClr val="2EA363"/>
              </a:solidFill>
              <a:prstDash val="solid"/>
              <a:round/>
              <a:headEnd len="sm" w="sm" type="none"/>
              <a:tailEnd len="sm" w="sm" type="none"/>
            </a:ln>
          </p:spPr>
        </p:cxnSp>
      </p:grpSp>
      <p:grpSp>
        <p:nvGrpSpPr>
          <p:cNvPr id="186" name="Google Shape;186;p6"/>
          <p:cNvGrpSpPr/>
          <p:nvPr/>
        </p:nvGrpSpPr>
        <p:grpSpPr>
          <a:xfrm>
            <a:off x="8675561" y="2675032"/>
            <a:ext cx="2647698" cy="2162624"/>
            <a:chOff x="8675561" y="2675032"/>
            <a:chExt cx="2647698" cy="2162624"/>
          </a:xfrm>
        </p:grpSpPr>
        <p:sp>
          <p:nvSpPr>
            <p:cNvPr id="187" name="Google Shape;187;p6"/>
            <p:cNvSpPr txBox="1"/>
            <p:nvPr/>
          </p:nvSpPr>
          <p:spPr>
            <a:xfrm>
              <a:off x="9156959" y="2675032"/>
              <a:ext cx="2166300" cy="1246180"/>
            </a:xfrm>
            <a:prstGeom prst="rect">
              <a:avLst/>
            </a:prstGeom>
            <a:noFill/>
            <a:ln>
              <a:noFill/>
            </a:ln>
          </p:spPr>
          <p:txBody>
            <a:bodyPr anchorCtr="0" anchor="b" bIns="91425" lIns="91425" spcFirstLastPara="1" rIns="91425" wrap="square" tIns="91425">
              <a:noAutofit/>
            </a:bodyPr>
            <a:lstStyle/>
            <a:p>
              <a:pPr indent="0" lvl="0" marL="114300" marR="0" rtl="0" algn="ctr">
                <a:lnSpc>
                  <a:spcPct val="120000"/>
                </a:lnSpc>
                <a:spcBef>
                  <a:spcPts val="0"/>
                </a:spcBef>
                <a:spcAft>
                  <a:spcPts val="600"/>
                </a:spcAft>
                <a:buClr>
                  <a:srgbClr val="FFFFFF"/>
                </a:buClr>
                <a:buSzPts val="1800"/>
                <a:buFont typeface="Roboto Slab"/>
                <a:buNone/>
              </a:pPr>
              <a:r>
                <a:rPr b="0" i="0" lang="en-US" sz="1800" u="none" cap="none" strike="noStrike">
                  <a:solidFill>
                    <a:schemeClr val="lt1"/>
                  </a:solidFill>
                  <a:latin typeface="Roboto Condensed"/>
                  <a:ea typeface="Roboto Condensed"/>
                  <a:cs typeface="Roboto Condensed"/>
                  <a:sym typeface="Roboto Condensed"/>
                </a:rPr>
                <a:t>Can be </a:t>
              </a:r>
              <a:r>
                <a:rPr b="1" i="0" lang="en-US" sz="1800" u="none" cap="none" strike="noStrike">
                  <a:solidFill>
                    <a:srgbClr val="2EA363"/>
                  </a:solidFill>
                  <a:latin typeface="Roboto Condensed"/>
                  <a:ea typeface="Roboto Condensed"/>
                  <a:cs typeface="Roboto Condensed"/>
                  <a:sym typeface="Roboto Condensed"/>
                </a:rPr>
                <a:t>expensive</a:t>
              </a:r>
              <a:r>
                <a:rPr b="1" i="0" lang="en-US" sz="1800" u="none" cap="none" strike="noStrike">
                  <a:solidFill>
                    <a:schemeClr val="dk2"/>
                  </a:solidFill>
                  <a:latin typeface="Roboto Condensed"/>
                  <a:ea typeface="Roboto Condensed"/>
                  <a:cs typeface="Roboto Condensed"/>
                  <a:sym typeface="Roboto Condensed"/>
                </a:rPr>
                <a:t> </a:t>
              </a:r>
              <a:endParaRPr b="0" i="0" sz="1800" u="none" cap="none" strike="noStrike">
                <a:solidFill>
                  <a:schemeClr val="lt1"/>
                </a:solidFill>
                <a:latin typeface="Roboto Condensed"/>
                <a:ea typeface="Roboto Condensed"/>
                <a:cs typeface="Roboto Condensed"/>
                <a:sym typeface="Roboto Condensed"/>
              </a:endParaRPr>
            </a:p>
          </p:txBody>
        </p:sp>
        <p:pic>
          <p:nvPicPr>
            <p:cNvPr id="188" name="Google Shape;188;p6"/>
            <p:cNvPicPr preferRelativeResize="0"/>
            <p:nvPr/>
          </p:nvPicPr>
          <p:blipFill rotWithShape="1">
            <a:blip r:embed="rId7">
              <a:alphaModFix/>
            </a:blip>
            <a:srcRect b="0" l="0" r="0" t="0"/>
            <a:stretch/>
          </p:blipFill>
          <p:spPr>
            <a:xfrm>
              <a:off x="9934583" y="4065371"/>
              <a:ext cx="640080" cy="640080"/>
            </a:xfrm>
            <a:prstGeom prst="rect">
              <a:avLst/>
            </a:prstGeom>
            <a:noFill/>
            <a:ln cap="flat" cmpd="sng" w="9525">
              <a:solidFill>
                <a:srgbClr val="2EA363"/>
              </a:solidFill>
              <a:prstDash val="solid"/>
              <a:round/>
              <a:headEnd len="sm" w="sm" type="none"/>
              <a:tailEnd len="sm" w="sm" type="none"/>
            </a:ln>
          </p:spPr>
        </p:pic>
        <p:sp>
          <p:nvSpPr>
            <p:cNvPr id="189" name="Google Shape;189;p6"/>
            <p:cNvSpPr/>
            <p:nvPr/>
          </p:nvSpPr>
          <p:spPr>
            <a:xfrm>
              <a:off x="9797423" y="3923256"/>
              <a:ext cx="914400" cy="914400"/>
            </a:xfrm>
            <a:prstGeom prst="rect">
              <a:avLst/>
            </a:prstGeom>
            <a:noFill/>
            <a:ln cap="flat" cmpd="sng" w="9525">
              <a:solidFill>
                <a:srgbClr val="2EA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cxnSp>
          <p:nvCxnSpPr>
            <p:cNvPr id="190" name="Google Shape;190;p6"/>
            <p:cNvCxnSpPr>
              <a:stCxn id="184" idx="3"/>
              <a:endCxn id="189" idx="1"/>
            </p:cNvCxnSpPr>
            <p:nvPr/>
          </p:nvCxnSpPr>
          <p:spPr>
            <a:xfrm>
              <a:off x="8675561" y="4380456"/>
              <a:ext cx="1122000" cy="0"/>
            </a:xfrm>
            <a:prstGeom prst="straightConnector1">
              <a:avLst/>
            </a:prstGeom>
            <a:noFill/>
            <a:ln cap="flat" cmpd="sng" w="9525">
              <a:solidFill>
                <a:srgbClr val="2EA363"/>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75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75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75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75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75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75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idx="1" type="subTitle"/>
          </p:nvPr>
        </p:nvSpPr>
        <p:spPr>
          <a:xfrm>
            <a:off x="843754" y="4012798"/>
            <a:ext cx="10899300" cy="285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800"/>
              <a:t>IOT </a:t>
            </a:r>
            <a:r>
              <a:rPr lang="en-US" sz="1800"/>
              <a:t>- Internet of Things - Devices that are controlled from an app/Bluetooth or SmartThings</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b="1" lang="en-US" sz="1800"/>
              <a:t>AI </a:t>
            </a:r>
            <a:r>
              <a:rPr lang="en-US" sz="1800"/>
              <a:t>- Artificial Intelligence - wide-ranging branch of computer science concerned with building smart machines capable of performing tasks that typically require human intelligence</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b="1" lang="en-US" sz="1800"/>
              <a:t>Cloud computing</a:t>
            </a:r>
            <a:r>
              <a:rPr lang="en-US" sz="1800"/>
              <a:t> - the on-demand availability of computer system resources, especially data storage and computing power, without direct active management by the user. The term is generally used to describe data centers available to many users over the Internet</a:t>
            </a:r>
            <a:endParaRPr sz="1800"/>
          </a:p>
        </p:txBody>
      </p:sp>
      <p:sp>
        <p:nvSpPr>
          <p:cNvPr id="196" name="Google Shape;196;p7"/>
          <p:cNvSpPr txBox="1"/>
          <p:nvPr>
            <p:ph type="ctrTitle"/>
          </p:nvPr>
        </p:nvSpPr>
        <p:spPr>
          <a:xfrm>
            <a:off x="843750" y="2337371"/>
            <a:ext cx="10025700" cy="895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sz="5000">
                <a:solidFill>
                  <a:srgbClr val="2EA363"/>
                </a:solidFill>
              </a:rPr>
              <a:t>EMERGING TECHNOLOGIES</a:t>
            </a:r>
            <a:endParaRPr sz="5000">
              <a:solidFill>
                <a:srgbClr val="2EA363"/>
              </a:solidFill>
            </a:endParaRPr>
          </a:p>
        </p:txBody>
      </p:sp>
      <p:sp>
        <p:nvSpPr>
          <p:cNvPr id="197" name="Google Shape;197;p7"/>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50"/>
              <a:buFont typeface="Arial"/>
              <a:buNone/>
            </a:pPr>
            <a:fld id="{00000000-1234-1234-1234-123412341234}" type="slidenum">
              <a:rPr lang="en-US"/>
              <a:t>‹#›</a:t>
            </a:fld>
            <a:endParaRPr/>
          </a:p>
        </p:txBody>
      </p:sp>
      <p:sp>
        <p:nvSpPr>
          <p:cNvPr id="198" name="Google Shape;198;p7"/>
          <p:cNvSpPr txBox="1"/>
          <p:nvPr/>
        </p:nvSpPr>
        <p:spPr>
          <a:xfrm>
            <a:off x="843749" y="3493398"/>
            <a:ext cx="10274193" cy="5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EA363"/>
                </a:solidFill>
                <a:latin typeface="Roboto Condensed"/>
                <a:ea typeface="Roboto Condensed"/>
                <a:cs typeface="Roboto Condensed"/>
                <a:sym typeface="Roboto Condensed"/>
              </a:rPr>
              <a:t>DEVICES CONNECTED TO THE INTERNET - GIVING ACCESS TO THE NETWORK</a:t>
            </a:r>
            <a:endParaRPr b="0" i="0" sz="1400" u="none" cap="none" strike="noStrike">
              <a:solidFill>
                <a:srgbClr val="2EA363"/>
              </a:solidFill>
              <a:latin typeface="Arial"/>
              <a:ea typeface="Arial"/>
              <a:cs typeface="Arial"/>
              <a:sym typeface="Arial"/>
            </a:endParaRPr>
          </a:p>
        </p:txBody>
      </p:sp>
      <p:grpSp>
        <p:nvGrpSpPr>
          <p:cNvPr id="199" name="Google Shape;199;p7"/>
          <p:cNvGrpSpPr/>
          <p:nvPr/>
        </p:nvGrpSpPr>
        <p:grpSpPr>
          <a:xfrm>
            <a:off x="8335221" y="101323"/>
            <a:ext cx="3734139" cy="2858068"/>
            <a:chOff x="8424987" y="36849"/>
            <a:chExt cx="3644485" cy="2590237"/>
          </a:xfrm>
        </p:grpSpPr>
        <p:pic>
          <p:nvPicPr>
            <p:cNvPr id="200" name="Google Shape;200;p7"/>
            <p:cNvPicPr preferRelativeResize="0"/>
            <p:nvPr/>
          </p:nvPicPr>
          <p:blipFill rotWithShape="1">
            <a:blip r:embed="rId3">
              <a:alphaModFix/>
            </a:blip>
            <a:srcRect b="0" l="0" r="0" t="0"/>
            <a:stretch/>
          </p:blipFill>
          <p:spPr>
            <a:xfrm>
              <a:off x="8424987" y="36849"/>
              <a:ext cx="3644485" cy="2590237"/>
            </a:xfrm>
            <a:prstGeom prst="roundRect">
              <a:avLst>
                <a:gd fmla="val 6155" name="adj"/>
              </a:avLst>
            </a:prstGeom>
            <a:noFill/>
            <a:ln>
              <a:noFill/>
            </a:ln>
          </p:spPr>
        </p:pic>
        <p:sp>
          <p:nvSpPr>
            <p:cNvPr id="201" name="Google Shape;201;p7"/>
            <p:cNvSpPr/>
            <p:nvPr/>
          </p:nvSpPr>
          <p:spPr>
            <a:xfrm>
              <a:off x="8705313" y="152400"/>
              <a:ext cx="3105687" cy="2362200"/>
            </a:xfrm>
            <a:prstGeom prst="roundRect">
              <a:avLst>
                <a:gd fmla="val 2331" name="adj"/>
              </a:avLst>
            </a:prstGeom>
            <a:solidFill>
              <a:schemeClr val="lt1"/>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02" name="Google Shape;202;p7"/>
            <p:cNvGrpSpPr/>
            <p:nvPr/>
          </p:nvGrpSpPr>
          <p:grpSpPr>
            <a:xfrm>
              <a:off x="8759001" y="428379"/>
              <a:ext cx="2998310" cy="1893843"/>
              <a:chOff x="8744744" y="310039"/>
              <a:chExt cx="2998310" cy="1893843"/>
            </a:xfrm>
          </p:grpSpPr>
          <p:pic>
            <p:nvPicPr>
              <p:cNvPr id="203" name="Google Shape;203;p7"/>
              <p:cNvPicPr preferRelativeResize="0"/>
              <p:nvPr/>
            </p:nvPicPr>
            <p:blipFill rotWithShape="1">
              <a:blip r:embed="rId4">
                <a:alphaModFix/>
              </a:blip>
              <a:srcRect b="0" l="0" r="0" t="0"/>
              <a:stretch/>
            </p:blipFill>
            <p:spPr>
              <a:xfrm>
                <a:off x="9852660" y="310039"/>
                <a:ext cx="1890394" cy="1893843"/>
              </a:xfrm>
              <a:prstGeom prst="rect">
                <a:avLst/>
              </a:prstGeom>
              <a:noFill/>
              <a:ln>
                <a:noFill/>
              </a:ln>
            </p:spPr>
          </p:pic>
          <p:pic>
            <p:nvPicPr>
              <p:cNvPr id="204" name="Google Shape;204;p7"/>
              <p:cNvPicPr preferRelativeResize="0"/>
              <p:nvPr/>
            </p:nvPicPr>
            <p:blipFill rotWithShape="1">
              <a:blip r:embed="rId5">
                <a:alphaModFix/>
              </a:blip>
              <a:srcRect b="0" l="0" r="0" t="0"/>
              <a:stretch/>
            </p:blipFill>
            <p:spPr>
              <a:xfrm>
                <a:off x="8744744" y="310039"/>
                <a:ext cx="1201102" cy="1893843"/>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25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ctrTitle"/>
          </p:nvPr>
        </p:nvSpPr>
        <p:spPr>
          <a:xfrm>
            <a:off x="1793475" y="971948"/>
            <a:ext cx="10060500" cy="73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sz="5000">
                <a:solidFill>
                  <a:srgbClr val="2EA363"/>
                </a:solidFill>
              </a:rPr>
              <a:t>The Threat Lanscape</a:t>
            </a:r>
            <a:r>
              <a:rPr lang="en-US" sz="5000">
                <a:solidFill>
                  <a:schemeClr val="dk2"/>
                </a:solidFill>
              </a:rPr>
              <a:t> </a:t>
            </a:r>
            <a:endParaRPr sz="5000"/>
          </a:p>
        </p:txBody>
      </p:sp>
      <p:sp>
        <p:nvSpPr>
          <p:cNvPr id="210" name="Google Shape;210;p8"/>
          <p:cNvSpPr txBox="1"/>
          <p:nvPr>
            <p:ph idx="12" type="sldNum"/>
          </p:nvPr>
        </p:nvSpPr>
        <p:spPr>
          <a:xfrm>
            <a:off x="11337773" y="6287035"/>
            <a:ext cx="731700" cy="36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50"/>
              <a:buFont typeface="Arial"/>
              <a:buNone/>
            </a:pPr>
            <a:fld id="{00000000-1234-1234-1234-123412341234}" type="slidenum">
              <a:rPr lang="en-US"/>
              <a:t>‹#›</a:t>
            </a:fld>
            <a:endParaRPr/>
          </a:p>
        </p:txBody>
      </p:sp>
      <p:pic>
        <p:nvPicPr>
          <p:cNvPr id="211" name="Google Shape;211;p8">
            <a:hlinkClick r:id="rId3"/>
          </p:cNvPr>
          <p:cNvPicPr preferRelativeResize="0"/>
          <p:nvPr/>
        </p:nvPicPr>
        <p:blipFill rotWithShape="1">
          <a:blip r:embed="rId4">
            <a:alphaModFix/>
          </a:blip>
          <a:srcRect b="0" l="0" r="0" t="0"/>
          <a:stretch/>
        </p:blipFill>
        <p:spPr>
          <a:xfrm>
            <a:off x="177572" y="2241543"/>
            <a:ext cx="5879113" cy="3406222"/>
          </a:xfrm>
          <a:prstGeom prst="rect">
            <a:avLst/>
          </a:prstGeom>
          <a:noFill/>
          <a:ln>
            <a:noFill/>
          </a:ln>
        </p:spPr>
      </p:pic>
      <p:pic>
        <p:nvPicPr>
          <p:cNvPr id="212" name="Google Shape;212;p8">
            <a:hlinkClick r:id="rId5"/>
          </p:cNvPr>
          <p:cNvPicPr preferRelativeResize="0"/>
          <p:nvPr/>
        </p:nvPicPr>
        <p:blipFill rotWithShape="1">
          <a:blip r:embed="rId6">
            <a:alphaModFix/>
          </a:blip>
          <a:srcRect b="0" l="0" r="0" t="0"/>
          <a:stretch/>
        </p:blipFill>
        <p:spPr>
          <a:xfrm>
            <a:off x="6096000" y="2407022"/>
            <a:ext cx="6062999" cy="3267637"/>
          </a:xfrm>
          <a:prstGeom prst="rect">
            <a:avLst/>
          </a:prstGeom>
          <a:noFill/>
          <a:ln>
            <a:noFill/>
          </a:ln>
        </p:spPr>
      </p:pic>
      <p:sp>
        <p:nvSpPr>
          <p:cNvPr id="213" name="Google Shape;213;p8"/>
          <p:cNvSpPr txBox="1"/>
          <p:nvPr/>
        </p:nvSpPr>
        <p:spPr>
          <a:xfrm>
            <a:off x="6279886" y="6037729"/>
            <a:ext cx="57897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Arial"/>
                <a:ea typeface="Arial"/>
                <a:cs typeface="Arial"/>
                <a:sym typeface="Arial"/>
                <a:hlinkClick r:id="rId7">
                  <a:extLst>
                    <a:ext uri="{A12FA001-AC4F-418D-AE19-62706E023703}">
                      <ahyp:hlinkClr val="tx"/>
                    </a:ext>
                  </a:extLst>
                </a:hlinkClick>
              </a:rPr>
              <a:t>https://threatmap.fortiguard.com/</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214" name="Google Shape;214;p8"/>
          <p:cNvSpPr txBox="1"/>
          <p:nvPr/>
        </p:nvSpPr>
        <p:spPr>
          <a:xfrm>
            <a:off x="177572" y="6037728"/>
            <a:ext cx="578958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Arial"/>
                <a:ea typeface="Arial"/>
                <a:cs typeface="Arial"/>
                <a:sym typeface="Arial"/>
                <a:hlinkClick r:id="rId8">
                  <a:extLst>
                    <a:ext uri="{A12FA001-AC4F-418D-AE19-62706E023703}">
                      <ahyp:hlinkClr val="tx"/>
                    </a:ext>
                  </a:extLst>
                </a:hlinkClick>
              </a:rPr>
              <a:t>https://attackmap.sonicwall.com/live-attack-map/</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0" name="Google Shape;220;p9"/>
          <p:cNvSpPr/>
          <p:nvPr/>
        </p:nvSpPr>
        <p:spPr>
          <a:xfrm flipH="1" rot="10800000">
            <a:off x="0" y="-9608"/>
            <a:ext cx="12192068" cy="6867608"/>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21" name="Google Shape;221;p9"/>
          <p:cNvSpPr txBox="1"/>
          <p:nvPr/>
        </p:nvSpPr>
        <p:spPr>
          <a:xfrm>
            <a:off x="910733" y="1573803"/>
            <a:ext cx="10585200" cy="96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Arial"/>
              <a:buNone/>
            </a:pPr>
            <a:r>
              <a:rPr b="1" lang="en-US" sz="5000">
                <a:solidFill>
                  <a:srgbClr val="2EA363"/>
                </a:solidFill>
                <a:latin typeface="Roboto Condensed"/>
                <a:ea typeface="Roboto Condensed"/>
                <a:cs typeface="Roboto Condensed"/>
                <a:sym typeface="Roboto Condensed"/>
              </a:rPr>
              <a:t>THE COST OF </a:t>
            </a:r>
            <a:r>
              <a:rPr b="1" i="0" lang="en-US" sz="5000" u="none" cap="none" strike="noStrike">
                <a:solidFill>
                  <a:schemeClr val="lt1"/>
                </a:solidFill>
                <a:latin typeface="Roboto Condensed"/>
                <a:ea typeface="Roboto Condensed"/>
                <a:cs typeface="Roboto Condensed"/>
                <a:sym typeface="Roboto Condensed"/>
              </a:rPr>
              <a:t>CYBERSECURITY</a:t>
            </a:r>
            <a:endParaRPr b="1" i="0" sz="5000" u="none" cap="none" strike="noStrike">
              <a:solidFill>
                <a:schemeClr val="lt1"/>
              </a:solidFill>
              <a:latin typeface="Roboto Condensed"/>
              <a:ea typeface="Roboto Condensed"/>
              <a:cs typeface="Roboto Condensed"/>
              <a:sym typeface="Roboto Condensed"/>
            </a:endParaRPr>
          </a:p>
        </p:txBody>
      </p:sp>
      <p:sp>
        <p:nvSpPr>
          <p:cNvPr id="222" name="Google Shape;222;p9"/>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23" name="Google Shape;223;p9"/>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grpSp>
        <p:nvGrpSpPr>
          <p:cNvPr id="224" name="Google Shape;224;p9"/>
          <p:cNvGrpSpPr/>
          <p:nvPr/>
        </p:nvGrpSpPr>
        <p:grpSpPr>
          <a:xfrm>
            <a:off x="6780708" y="4311539"/>
            <a:ext cx="3206864" cy="1625535"/>
            <a:chOff x="6780708" y="4688695"/>
            <a:chExt cx="3206864" cy="1625535"/>
          </a:xfrm>
        </p:grpSpPr>
        <p:sp>
          <p:nvSpPr>
            <p:cNvPr id="225" name="Google Shape;225;p9"/>
            <p:cNvSpPr/>
            <p:nvPr/>
          </p:nvSpPr>
          <p:spPr>
            <a:xfrm>
              <a:off x="6780708" y="5452456"/>
              <a:ext cx="3206864"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estimated </a:t>
              </a:r>
              <a:r>
                <a:rPr b="1" i="0" lang="en-US" sz="1800" u="none" cap="none" strike="noStrike">
                  <a:solidFill>
                    <a:schemeClr val="lt1"/>
                  </a:solidFill>
                  <a:latin typeface="Roboto Condensed"/>
                  <a:ea typeface="Roboto Condensed"/>
                  <a:cs typeface="Roboto Condensed"/>
                  <a:sym typeface="Roboto Condensed"/>
                </a:rPr>
                <a:t>cost</a:t>
              </a:r>
              <a:r>
                <a:rPr b="0" i="0" lang="en-US" sz="1800" u="none" cap="none" strike="noStrike">
                  <a:solidFill>
                    <a:schemeClr val="lt1"/>
                  </a:solidFill>
                  <a:latin typeface="Roboto Condensed"/>
                  <a:ea typeface="Roboto Condensed"/>
                  <a:cs typeface="Roboto Condensed"/>
                  <a:sym typeface="Roboto Condensed"/>
                </a:rPr>
                <a:t> per record per data breach in the US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(FORBES)</a:t>
              </a:r>
              <a:endParaRPr b="0" i="0" sz="1200" u="none" cap="none" strike="noStrike">
                <a:solidFill>
                  <a:schemeClr val="lt1"/>
                </a:solidFill>
                <a:latin typeface="Roboto Condensed"/>
                <a:ea typeface="Roboto Condensed"/>
                <a:cs typeface="Roboto Condensed"/>
                <a:sym typeface="Roboto Condensed"/>
              </a:endParaRPr>
            </a:p>
          </p:txBody>
        </p:sp>
        <p:sp>
          <p:nvSpPr>
            <p:cNvPr id="226" name="Google Shape;226;p9"/>
            <p:cNvSpPr/>
            <p:nvPr/>
          </p:nvSpPr>
          <p:spPr>
            <a:xfrm>
              <a:off x="7012540" y="4688695"/>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$217</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27" name="Google Shape;227;p9"/>
          <p:cNvGrpSpPr/>
          <p:nvPr/>
        </p:nvGrpSpPr>
        <p:grpSpPr>
          <a:xfrm>
            <a:off x="6543851" y="2600500"/>
            <a:ext cx="3680579" cy="1626476"/>
            <a:chOff x="6543851" y="2753226"/>
            <a:chExt cx="3680579" cy="1626476"/>
          </a:xfrm>
        </p:grpSpPr>
        <p:sp>
          <p:nvSpPr>
            <p:cNvPr id="228" name="Google Shape;228;p9"/>
            <p:cNvSpPr/>
            <p:nvPr/>
          </p:nvSpPr>
          <p:spPr>
            <a:xfrm>
              <a:off x="6543851" y="3517928"/>
              <a:ext cx="3680579"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2017-202</a:t>
              </a:r>
              <a:r>
                <a:rPr lang="en-US" sz="1800">
                  <a:solidFill>
                    <a:schemeClr val="lt1"/>
                  </a:solidFill>
                  <a:latin typeface="Roboto Condensed"/>
                  <a:ea typeface="Roboto Condensed"/>
                  <a:cs typeface="Roboto Condensed"/>
                  <a:sym typeface="Roboto Condensed"/>
                </a:rPr>
                <a:t>3</a:t>
              </a:r>
              <a:r>
                <a:rPr b="0" i="0" lang="en-US" sz="1800" u="none" cap="none" strike="noStrike">
                  <a:solidFill>
                    <a:schemeClr val="lt1"/>
                  </a:solidFill>
                  <a:latin typeface="Roboto Condensed"/>
                  <a:ea typeface="Roboto Condensed"/>
                  <a:cs typeface="Roboto Condensed"/>
                  <a:sym typeface="Roboto Condensed"/>
                </a:rPr>
                <a:t> - An estimated $1 trillion </a:t>
              </a:r>
              <a:r>
                <a:rPr b="1" i="0" lang="en-US" sz="1800" u="none" cap="none" strike="noStrike">
                  <a:solidFill>
                    <a:schemeClr val="lt1"/>
                  </a:solidFill>
                  <a:latin typeface="Roboto Condensed"/>
                  <a:ea typeface="Roboto Condensed"/>
                  <a:cs typeface="Roboto Condensed"/>
                  <a:sym typeface="Roboto Condensed"/>
                </a:rPr>
                <a:t>was spent </a:t>
              </a:r>
              <a:r>
                <a:rPr b="0" i="0" lang="en-US" sz="1800" u="none" cap="none" strike="noStrike">
                  <a:solidFill>
                    <a:schemeClr val="lt1"/>
                  </a:solidFill>
                  <a:latin typeface="Roboto Condensed"/>
                  <a:ea typeface="Roboto Condensed"/>
                  <a:cs typeface="Roboto Condensed"/>
                  <a:sym typeface="Roboto Condensed"/>
                </a:rPr>
                <a:t>on cybersecurity </a:t>
              </a:r>
              <a:r>
                <a:rPr b="0" i="0" lang="en-US" sz="1200" u="none" cap="none" strike="noStrike">
                  <a:solidFill>
                    <a:schemeClr val="lt1"/>
                  </a:solidFill>
                  <a:latin typeface="Roboto Condensed"/>
                  <a:ea typeface="Roboto Condensed"/>
                  <a:cs typeface="Roboto Condensed"/>
                  <a:sym typeface="Roboto Condensed"/>
                </a:rPr>
                <a:t>(CYBERSECURITY VENTURES) </a:t>
              </a:r>
              <a:endParaRPr b="0" i="0" sz="1200" u="none" cap="none" strike="noStrike">
                <a:solidFill>
                  <a:schemeClr val="lt1"/>
                </a:solidFill>
                <a:latin typeface="Roboto Condensed"/>
                <a:ea typeface="Roboto Condensed"/>
                <a:cs typeface="Roboto Condensed"/>
                <a:sym typeface="Roboto Condensed"/>
              </a:endParaRPr>
            </a:p>
          </p:txBody>
        </p:sp>
        <p:sp>
          <p:nvSpPr>
            <p:cNvPr id="229" name="Google Shape;229;p9"/>
            <p:cNvSpPr/>
            <p:nvPr/>
          </p:nvSpPr>
          <p:spPr>
            <a:xfrm>
              <a:off x="7012540" y="2753226"/>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$1t</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30" name="Google Shape;230;p9"/>
          <p:cNvGrpSpPr/>
          <p:nvPr/>
        </p:nvGrpSpPr>
        <p:grpSpPr>
          <a:xfrm>
            <a:off x="2156349" y="2600500"/>
            <a:ext cx="3372040" cy="1626476"/>
            <a:chOff x="2156349" y="2753226"/>
            <a:chExt cx="3372040" cy="1626476"/>
          </a:xfrm>
        </p:grpSpPr>
        <p:sp>
          <p:nvSpPr>
            <p:cNvPr id="231" name="Google Shape;231;p9"/>
            <p:cNvSpPr/>
            <p:nvPr/>
          </p:nvSpPr>
          <p:spPr>
            <a:xfrm>
              <a:off x="2156349" y="3517928"/>
              <a:ext cx="3372040"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a:t>
              </a:r>
              <a:r>
                <a:rPr lang="en-US" sz="1800">
                  <a:solidFill>
                    <a:schemeClr val="lt1"/>
                  </a:solidFill>
                  <a:latin typeface="Roboto Condensed"/>
                  <a:ea typeface="Roboto Condensed"/>
                  <a:cs typeface="Roboto Condensed"/>
                  <a:sym typeface="Roboto Condensed"/>
                </a:rPr>
                <a:t>22</a:t>
              </a:r>
              <a:r>
                <a:rPr b="0" i="0" lang="en-US" sz="1800" u="none" cap="none" strike="noStrike">
                  <a:solidFill>
                    <a:schemeClr val="lt1"/>
                  </a:solidFill>
                  <a:latin typeface="Roboto Condensed"/>
                  <a:ea typeface="Roboto Condensed"/>
                  <a:cs typeface="Roboto Condensed"/>
                  <a:sym typeface="Roboto Condensed"/>
                </a:rPr>
                <a:t>- 1 bank </a:t>
              </a:r>
              <a:r>
                <a:rPr b="1" i="0" lang="en-US" sz="1800" u="none" cap="none" strike="noStrike">
                  <a:solidFill>
                    <a:schemeClr val="lt1"/>
                  </a:solidFill>
                  <a:latin typeface="Roboto Condensed"/>
                  <a:ea typeface="Roboto Condensed"/>
                  <a:cs typeface="Roboto Condensed"/>
                  <a:sym typeface="Roboto Condensed"/>
                </a:rPr>
                <a:t>spent</a:t>
              </a:r>
              <a:r>
                <a:rPr b="0" i="0" lang="en-US" sz="1800" u="none" cap="none" strike="noStrike">
                  <a:solidFill>
                    <a:schemeClr val="lt1"/>
                  </a:solidFill>
                  <a:latin typeface="Roboto Condensed"/>
                  <a:ea typeface="Roboto Condensed"/>
                  <a:cs typeface="Roboto Condensed"/>
                  <a:sym typeface="Roboto Condensed"/>
                </a:rPr>
                <a:t> over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$500 million to fight cyber crime </a:t>
              </a:r>
              <a:endParaRPr b="0" i="0" sz="1800" u="none" cap="none" strike="noStrike">
                <a:solidFill>
                  <a:schemeClr val="lt1"/>
                </a:solidFill>
                <a:latin typeface="Roboto Condensed"/>
                <a:ea typeface="Roboto Condensed"/>
                <a:cs typeface="Roboto Condensed"/>
                <a:sym typeface="Roboto Condensed"/>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(FORTUNE)</a:t>
              </a:r>
              <a:endParaRPr b="0" i="0" sz="1200" u="none" cap="none" strike="noStrike">
                <a:solidFill>
                  <a:schemeClr val="lt1"/>
                </a:solidFill>
                <a:latin typeface="Roboto Condensed"/>
                <a:ea typeface="Roboto Condensed"/>
                <a:cs typeface="Roboto Condensed"/>
                <a:sym typeface="Roboto Condensed"/>
              </a:endParaRPr>
            </a:p>
          </p:txBody>
        </p:sp>
        <p:sp>
          <p:nvSpPr>
            <p:cNvPr id="232" name="Google Shape;232;p9"/>
            <p:cNvSpPr/>
            <p:nvPr/>
          </p:nvSpPr>
          <p:spPr>
            <a:xfrm>
              <a:off x="2470769" y="2753226"/>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$500m</a:t>
              </a:r>
              <a:endParaRPr b="1" i="0" sz="4800" u="none" cap="none" strike="noStrike">
                <a:solidFill>
                  <a:srgbClr val="2EA363"/>
                </a:solidFill>
                <a:latin typeface="Roboto Condensed"/>
                <a:ea typeface="Roboto Condensed"/>
                <a:cs typeface="Roboto Condensed"/>
                <a:sym typeface="Roboto Condensed"/>
              </a:endParaRPr>
            </a:p>
          </p:txBody>
        </p:sp>
      </p:grpSp>
      <p:grpSp>
        <p:nvGrpSpPr>
          <p:cNvPr id="233" name="Google Shape;233;p9"/>
          <p:cNvGrpSpPr/>
          <p:nvPr/>
        </p:nvGrpSpPr>
        <p:grpSpPr>
          <a:xfrm>
            <a:off x="1966319" y="4311539"/>
            <a:ext cx="3752101" cy="1625535"/>
            <a:chOff x="1966319" y="4688695"/>
            <a:chExt cx="3752101" cy="1625535"/>
          </a:xfrm>
        </p:grpSpPr>
        <p:sp>
          <p:nvSpPr>
            <p:cNvPr id="234" name="Google Shape;234;p9"/>
            <p:cNvSpPr/>
            <p:nvPr/>
          </p:nvSpPr>
          <p:spPr>
            <a:xfrm>
              <a:off x="1966319" y="5452456"/>
              <a:ext cx="3752101" cy="861774"/>
            </a:xfrm>
            <a:prstGeom prst="rect">
              <a:avLst/>
            </a:prstGeom>
            <a:noFill/>
            <a:ln>
              <a:noFill/>
            </a:ln>
          </p:spPr>
          <p:txBody>
            <a:bodyPr anchorCtr="0" anchor="t" bIns="45700" lIns="91425" spcFirstLastPara="1" rIns="91425" wrap="square" tIns="45700">
              <a:noAutofit/>
            </a:bodyPr>
            <a:lstStyle/>
            <a:p>
              <a:pPr indent="0" lvl="0" marL="11430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Condensed"/>
                  <a:ea typeface="Roboto Condensed"/>
                  <a:cs typeface="Roboto Condensed"/>
                  <a:sym typeface="Roboto Condensed"/>
                </a:rPr>
                <a:t>20</a:t>
              </a:r>
              <a:r>
                <a:rPr lang="en-US" sz="1800">
                  <a:solidFill>
                    <a:schemeClr val="lt1"/>
                  </a:solidFill>
                  <a:latin typeface="Roboto Condensed"/>
                  <a:ea typeface="Roboto Condensed"/>
                  <a:cs typeface="Roboto Condensed"/>
                  <a:sym typeface="Roboto Condensed"/>
                </a:rPr>
                <a:t>24</a:t>
              </a:r>
              <a:r>
                <a:rPr b="0" i="0" lang="en-US" sz="1800" u="none" cap="none" strike="noStrike">
                  <a:solidFill>
                    <a:schemeClr val="lt1"/>
                  </a:solidFill>
                  <a:latin typeface="Roboto Condensed"/>
                  <a:ea typeface="Roboto Condensed"/>
                  <a:cs typeface="Roboto Condensed"/>
                  <a:sym typeface="Roboto Condensed"/>
                </a:rPr>
                <a:t> - </a:t>
              </a:r>
              <a:r>
                <a:rPr b="1" i="0" lang="en-US" sz="1800" u="none" cap="none" strike="noStrike">
                  <a:solidFill>
                    <a:schemeClr val="lt1"/>
                  </a:solidFill>
                  <a:latin typeface="Roboto Condensed"/>
                  <a:ea typeface="Roboto Condensed"/>
                  <a:cs typeface="Roboto Condensed"/>
                  <a:sym typeface="Roboto Condensed"/>
                </a:rPr>
                <a:t>Government will spend </a:t>
              </a:r>
              <a:r>
                <a:rPr b="0" i="0" lang="en-US" sz="1800" u="none" cap="none" strike="noStrike">
                  <a:solidFill>
                    <a:schemeClr val="lt1"/>
                  </a:solidFill>
                  <a:latin typeface="Roboto Condensed"/>
                  <a:ea typeface="Roboto Condensed"/>
                  <a:cs typeface="Roboto Condensed"/>
                  <a:sym typeface="Roboto Condensed"/>
                </a:rPr>
                <a:t>a projected $</a:t>
              </a:r>
              <a:r>
                <a:rPr lang="en-US" sz="1800">
                  <a:solidFill>
                    <a:schemeClr val="lt1"/>
                  </a:solidFill>
                  <a:latin typeface="Roboto Condensed"/>
                  <a:ea typeface="Roboto Condensed"/>
                  <a:cs typeface="Roboto Condensed"/>
                  <a:sym typeface="Roboto Condensed"/>
                </a:rPr>
                <a:t>22</a:t>
              </a:r>
              <a:r>
                <a:rPr b="0" i="0" lang="en-US" sz="1800" u="none" cap="none" strike="noStrike">
                  <a:solidFill>
                    <a:schemeClr val="lt1"/>
                  </a:solidFill>
                  <a:latin typeface="Roboto Condensed"/>
                  <a:ea typeface="Roboto Condensed"/>
                  <a:cs typeface="Roboto Condensed"/>
                  <a:sym typeface="Roboto Condensed"/>
                </a:rPr>
                <a:t> billion on cybersecurity</a:t>
              </a:r>
              <a:endParaRPr b="0" i="0" sz="1400" u="none" cap="none" strike="noStrike">
                <a:solidFill>
                  <a:srgbClr val="000000"/>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Roboto Condensed"/>
                  <a:ea typeface="Roboto Condensed"/>
                  <a:cs typeface="Roboto Condensed"/>
                  <a:sym typeface="Roboto Condensed"/>
                </a:rPr>
                <a:t>(WHITE HOUSE)</a:t>
              </a:r>
              <a:endParaRPr b="0" i="0" sz="1400" u="none" cap="none" strike="noStrike">
                <a:solidFill>
                  <a:srgbClr val="000000"/>
                </a:solidFill>
                <a:latin typeface="Arial"/>
                <a:ea typeface="Arial"/>
                <a:cs typeface="Arial"/>
                <a:sym typeface="Arial"/>
              </a:endParaRPr>
            </a:p>
          </p:txBody>
        </p:sp>
        <p:sp>
          <p:nvSpPr>
            <p:cNvPr id="235" name="Google Shape;235;p9"/>
            <p:cNvSpPr/>
            <p:nvPr/>
          </p:nvSpPr>
          <p:spPr>
            <a:xfrm>
              <a:off x="2470769" y="4688695"/>
              <a:ext cx="274320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2EA363"/>
                  </a:solidFill>
                  <a:latin typeface="Roboto Condensed"/>
                  <a:ea typeface="Roboto Condensed"/>
                  <a:cs typeface="Roboto Condensed"/>
                  <a:sym typeface="Roboto Condensed"/>
                </a:rPr>
                <a:t>$</a:t>
              </a:r>
              <a:r>
                <a:rPr b="1" lang="en-US" sz="5400">
                  <a:solidFill>
                    <a:srgbClr val="2EA363"/>
                  </a:solidFill>
                  <a:latin typeface="Roboto Condensed"/>
                  <a:ea typeface="Roboto Condensed"/>
                  <a:cs typeface="Roboto Condensed"/>
                  <a:sym typeface="Roboto Condensed"/>
                </a:rPr>
                <a:t>22</a:t>
              </a:r>
              <a:r>
                <a:rPr b="1" i="0" lang="en-US" sz="5400" u="none" cap="none" strike="noStrike">
                  <a:solidFill>
                    <a:srgbClr val="2EA363"/>
                  </a:solidFill>
                  <a:latin typeface="Roboto Condensed"/>
                  <a:ea typeface="Roboto Condensed"/>
                  <a:cs typeface="Roboto Condensed"/>
                  <a:sym typeface="Roboto Condensed"/>
                </a:rPr>
                <a:t>b</a:t>
              </a:r>
              <a:endParaRPr b="1" i="0" sz="4800" u="none" cap="none" strike="noStrike">
                <a:solidFill>
                  <a:srgbClr val="2EA363"/>
                </a:solidFill>
                <a:latin typeface="Roboto Condensed"/>
                <a:ea typeface="Roboto Condensed"/>
                <a:cs typeface="Roboto Condensed"/>
                <a:sym typeface="Roboto Condensed"/>
              </a:endParaRPr>
            </a:p>
          </p:txBody>
        </p:sp>
      </p:grpSp>
      <p:sp>
        <p:nvSpPr>
          <p:cNvPr id="236" name="Google Shape;236;p9"/>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sp>
        <p:nvSpPr>
          <p:cNvPr id="237" name="Google Shape;237;p9"/>
          <p:cNvSpPr/>
          <p:nvPr/>
        </p:nvSpPr>
        <p:spPr>
          <a:xfrm>
            <a:off x="2470769" y="6061280"/>
            <a:ext cx="7516803" cy="646331"/>
          </a:xfrm>
          <a:prstGeom prst="rect">
            <a:avLst/>
          </a:prstGeom>
          <a:solidFill>
            <a:srgbClr val="2EA3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Roboto Condensed"/>
                <a:ea typeface="Roboto Condensed"/>
                <a:cs typeface="Roboto Condensed"/>
                <a:sym typeface="Roboto Condensed"/>
              </a:rPr>
              <a:t>JOB GROWTH</a:t>
            </a:r>
            <a:endParaRPr b="1" i="0" sz="3600" u="none" cap="none" strike="noStrike">
              <a:solidFill>
                <a:schemeClr val="lt1"/>
              </a:solidFill>
              <a:latin typeface="Roboto Condensed"/>
              <a:ea typeface="Roboto Condensed"/>
              <a:cs typeface="Roboto Condensed"/>
              <a:sym typeface="Roboto Condensed"/>
            </a:endParaRPr>
          </a:p>
        </p:txBody>
      </p:sp>
      <p:pic>
        <p:nvPicPr>
          <p:cNvPr id="238" name="Google Shape;238;p9"/>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37"/>
                                        </p:tgtEl>
                                        <p:attrNameLst>
                                          <p:attrName>style.visibility</p:attrName>
                                        </p:attrNameLst>
                                      </p:cBhvr>
                                      <p:to>
                                        <p:strVal val="visible"/>
                                      </p:to>
                                    </p:set>
                                    <p:animEffect filter="fade" transition="in">
                                      <p:cBhvr>
                                        <p:cTn dur="75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0"/>
          <p:cNvPicPr preferRelativeResize="0"/>
          <p:nvPr/>
        </p:nvPicPr>
        <p:blipFill rotWithShape="1">
          <a:blip r:embed="rId3">
            <a:alphaModFix/>
          </a:blip>
          <a:srcRect b="0" l="0" r="0" t="0"/>
          <a:stretch/>
        </p:blipFill>
        <p:spPr>
          <a:xfrm>
            <a:off x="0" y="0"/>
            <a:ext cx="6455220" cy="6858000"/>
          </a:xfrm>
          <a:prstGeom prst="rect">
            <a:avLst/>
          </a:prstGeom>
          <a:noFill/>
          <a:ln>
            <a:noFill/>
          </a:ln>
        </p:spPr>
      </p:pic>
      <p:sp>
        <p:nvSpPr>
          <p:cNvPr id="244" name="Google Shape;244;p10"/>
          <p:cNvSpPr/>
          <p:nvPr/>
        </p:nvSpPr>
        <p:spPr>
          <a:xfrm flipH="1" rot="10800000">
            <a:off x="1" y="-9608"/>
            <a:ext cx="6455220" cy="6867608"/>
          </a:xfrm>
          <a:prstGeom prst="rect">
            <a:avLst/>
          </a:prstGeom>
          <a:solidFill>
            <a:srgbClr val="0C0C0C">
              <a:alpha val="75294"/>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45" name="Google Shape;245;p10"/>
          <p:cNvSpPr txBox="1"/>
          <p:nvPr/>
        </p:nvSpPr>
        <p:spPr>
          <a:xfrm>
            <a:off x="1430881" y="1848102"/>
            <a:ext cx="4591200" cy="165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chemeClr val="lt1"/>
                </a:solidFill>
                <a:latin typeface="Roboto Condensed"/>
                <a:ea typeface="Roboto Condensed"/>
                <a:cs typeface="Roboto Condensed"/>
                <a:sym typeface="Roboto Condensed"/>
              </a:rPr>
              <a:t>WHAT ARE </a:t>
            </a:r>
            <a:r>
              <a:rPr b="1" i="0" lang="en-US" sz="5000" u="none" cap="none" strike="noStrike">
                <a:solidFill>
                  <a:srgbClr val="2EA363"/>
                </a:solidFill>
                <a:latin typeface="Roboto Condensed"/>
                <a:ea typeface="Roboto Condensed"/>
                <a:cs typeface="Roboto Condensed"/>
                <a:sym typeface="Roboto Condensed"/>
              </a:rPr>
              <a:t>HACKERS?</a:t>
            </a:r>
            <a:r>
              <a:rPr b="1" i="0" lang="en-US" sz="5000" u="none" cap="none" strike="noStrike">
                <a:solidFill>
                  <a:schemeClr val="dk2"/>
                </a:solidFill>
                <a:latin typeface="Roboto Condensed"/>
                <a:ea typeface="Roboto Condensed"/>
                <a:cs typeface="Roboto Condensed"/>
                <a:sym typeface="Roboto Condensed"/>
              </a:rPr>
              <a:t> </a:t>
            </a:r>
            <a:endParaRPr b="1" i="0" sz="5000" u="none" cap="none" strike="noStrike">
              <a:solidFill>
                <a:schemeClr val="lt1"/>
              </a:solidFill>
              <a:latin typeface="Roboto Condensed"/>
              <a:ea typeface="Roboto Condensed"/>
              <a:cs typeface="Roboto Condensed"/>
              <a:sym typeface="Roboto Condensed"/>
            </a:endParaRPr>
          </a:p>
        </p:txBody>
      </p:sp>
      <p:sp>
        <p:nvSpPr>
          <p:cNvPr id="246" name="Google Shape;246;p10"/>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47" name="Google Shape;247;p10"/>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48" name="Google Shape;248;p10"/>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C0C0C"/>
                </a:solidFill>
                <a:latin typeface="Roboto Condensed"/>
                <a:ea typeface="Roboto Condensed"/>
                <a:cs typeface="Roboto Condensed"/>
                <a:sym typeface="Roboto Condensed"/>
              </a:rPr>
              <a:t>‹#›</a:t>
            </a:fld>
            <a:endParaRPr b="0" i="0" sz="1200" u="none" cap="none" strike="noStrike">
              <a:solidFill>
                <a:srgbClr val="0C0C0C"/>
              </a:solidFill>
              <a:latin typeface="Roboto Condensed"/>
              <a:ea typeface="Roboto Condensed"/>
              <a:cs typeface="Roboto Condensed"/>
              <a:sym typeface="Roboto Condensed"/>
            </a:endParaRPr>
          </a:p>
        </p:txBody>
      </p:sp>
      <p:grpSp>
        <p:nvGrpSpPr>
          <p:cNvPr id="249" name="Google Shape;249;p10"/>
          <p:cNvGrpSpPr/>
          <p:nvPr/>
        </p:nvGrpSpPr>
        <p:grpSpPr>
          <a:xfrm>
            <a:off x="6455220" y="200236"/>
            <a:ext cx="5736780" cy="6449400"/>
            <a:chOff x="6455220" y="200236"/>
            <a:chExt cx="5736780" cy="6449400"/>
          </a:xfrm>
        </p:grpSpPr>
        <p:sp>
          <p:nvSpPr>
            <p:cNvPr id="250" name="Google Shape;250;p10"/>
            <p:cNvSpPr txBox="1"/>
            <p:nvPr/>
          </p:nvSpPr>
          <p:spPr>
            <a:xfrm>
              <a:off x="8044253" y="200236"/>
              <a:ext cx="2558700" cy="644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1300"/>
                <a:buFont typeface="Arial"/>
                <a:buNone/>
              </a:pPr>
              <a:r>
                <a:rPr b="1" i="0" lang="en-US" sz="41300" u="none" cap="none" strike="noStrike">
                  <a:solidFill>
                    <a:srgbClr val="F3F3F3"/>
                  </a:solidFill>
                  <a:latin typeface="Roboto Condensed"/>
                  <a:ea typeface="Roboto Condensed"/>
                  <a:cs typeface="Roboto Condensed"/>
                  <a:sym typeface="Roboto Condensed"/>
                </a:rPr>
                <a:t>?</a:t>
              </a:r>
              <a:endParaRPr b="1" i="0" sz="41300" u="none" cap="none" strike="noStrike">
                <a:solidFill>
                  <a:srgbClr val="F3F3F3"/>
                </a:solidFill>
                <a:latin typeface="Roboto Condensed"/>
                <a:ea typeface="Roboto Condensed"/>
                <a:cs typeface="Roboto Condensed"/>
                <a:sym typeface="Roboto Condensed"/>
              </a:endParaRPr>
            </a:p>
          </p:txBody>
        </p:sp>
        <p:sp>
          <p:nvSpPr>
            <p:cNvPr id="251" name="Google Shape;251;p10"/>
            <p:cNvSpPr/>
            <p:nvPr/>
          </p:nvSpPr>
          <p:spPr>
            <a:xfrm>
              <a:off x="6455220" y="2804520"/>
              <a:ext cx="5736780" cy="8617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EA363"/>
                  </a:solidFill>
                  <a:latin typeface="Roboto Condensed"/>
                  <a:ea typeface="Roboto Condensed"/>
                  <a:cs typeface="Roboto Condensed"/>
                  <a:sym typeface="Roboto Condensed"/>
                </a:rPr>
                <a:t>GOOD OR BAD</a:t>
              </a:r>
              <a:endParaRPr b="1" i="0" sz="5000" u="none" cap="none" strike="noStrike">
                <a:solidFill>
                  <a:srgbClr val="2EA363"/>
                </a:solidFill>
                <a:latin typeface="Roboto Condensed"/>
                <a:ea typeface="Roboto Condensed"/>
                <a:cs typeface="Roboto Condensed"/>
                <a:sym typeface="Roboto Condensed"/>
              </a:endParaRPr>
            </a:p>
          </p:txBody>
        </p:sp>
      </p:grpSp>
      <p:sp>
        <p:nvSpPr>
          <p:cNvPr id="252" name="Google Shape;252;p10"/>
          <p:cNvSpPr/>
          <p:nvPr/>
        </p:nvSpPr>
        <p:spPr>
          <a:xfrm>
            <a:off x="1430881" y="4241801"/>
            <a:ext cx="41718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2000"/>
              <a:buFont typeface="Arial"/>
              <a:buNone/>
            </a:pPr>
            <a:r>
              <a:rPr b="0" i="0" lang="en-US" sz="2000" u="none" cap="none" strike="noStrike">
                <a:solidFill>
                  <a:schemeClr val="lt1"/>
                </a:solidFill>
                <a:latin typeface="Roboto Condensed"/>
                <a:ea typeface="Roboto Condensed"/>
                <a:cs typeface="Roboto Condensed"/>
                <a:sym typeface="Roboto Condensed"/>
              </a:rPr>
              <a:t>A person who </a:t>
            </a:r>
            <a:r>
              <a:rPr b="1" i="0" lang="en-US" sz="2000" u="none" cap="none" strike="noStrike">
                <a:solidFill>
                  <a:schemeClr val="lt1"/>
                </a:solidFill>
                <a:latin typeface="Roboto Condensed"/>
                <a:ea typeface="Roboto Condensed"/>
                <a:cs typeface="Roboto Condensed"/>
                <a:sym typeface="Roboto Condensed"/>
              </a:rPr>
              <a:t>is skilled in technology </a:t>
            </a:r>
            <a:r>
              <a:rPr b="0" i="0" lang="en-US" sz="2000" u="none" cap="none" strike="noStrike">
                <a:solidFill>
                  <a:schemeClr val="lt1"/>
                </a:solidFill>
                <a:latin typeface="Roboto Condensed"/>
                <a:ea typeface="Roboto Condensed"/>
                <a:cs typeface="Roboto Condensed"/>
                <a:sym typeface="Roboto Condensed"/>
              </a:rPr>
              <a:t>that works to </a:t>
            </a:r>
            <a:r>
              <a:rPr b="1" i="0" lang="en-US" sz="2000" u="none" cap="none" strike="noStrike">
                <a:solidFill>
                  <a:schemeClr val="lt1"/>
                </a:solidFill>
                <a:latin typeface="Roboto Condensed"/>
                <a:ea typeface="Roboto Condensed"/>
                <a:cs typeface="Roboto Condensed"/>
                <a:sym typeface="Roboto Condensed"/>
              </a:rPr>
              <a:t>overcome obstacles </a:t>
            </a:r>
            <a:r>
              <a:rPr b="0" i="0" lang="en-US" sz="2000" u="none" cap="none" strike="noStrike">
                <a:solidFill>
                  <a:schemeClr val="lt1"/>
                </a:solidFill>
                <a:latin typeface="Roboto Condensed"/>
                <a:ea typeface="Roboto Condensed"/>
                <a:cs typeface="Roboto Condensed"/>
                <a:sym typeface="Roboto Condensed"/>
              </a:rPr>
              <a:t>and to </a:t>
            </a:r>
            <a:r>
              <a:rPr b="1" i="0" lang="en-US" sz="2000" u="none" cap="none" strike="noStrike">
                <a:solidFill>
                  <a:schemeClr val="lt1"/>
                </a:solidFill>
                <a:latin typeface="Roboto Condensed"/>
                <a:ea typeface="Roboto Condensed"/>
                <a:cs typeface="Roboto Condensed"/>
                <a:sym typeface="Roboto Condensed"/>
              </a:rPr>
              <a:t>gain access </a:t>
            </a:r>
            <a:r>
              <a:rPr b="0" i="0" lang="en-US" sz="2000" u="none" cap="none" strike="noStrike">
                <a:solidFill>
                  <a:schemeClr val="lt1"/>
                </a:solidFill>
                <a:latin typeface="Roboto Condensed"/>
                <a:ea typeface="Roboto Condensed"/>
                <a:cs typeface="Roboto Condensed"/>
                <a:sym typeface="Roboto Condensed"/>
              </a:rPr>
              <a:t>into a system. </a:t>
            </a:r>
            <a:endParaRPr b="0" i="0" sz="2000" u="none" cap="none" strike="noStrike">
              <a:solidFill>
                <a:schemeClr val="lt1"/>
              </a:solidFill>
              <a:latin typeface="Roboto Condensed"/>
              <a:ea typeface="Roboto Condensed"/>
              <a:cs typeface="Roboto Condensed"/>
              <a:sym typeface="Roboto Condensed"/>
            </a:endParaRPr>
          </a:p>
        </p:txBody>
      </p:sp>
      <p:pic>
        <p:nvPicPr>
          <p:cNvPr id="253" name="Google Shape;253;p10"/>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750"/>
                                        <p:tgtEl>
                                          <p:spTgt spid="2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11"/>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259" name="Google Shape;259;p11"/>
          <p:cNvSpPr/>
          <p:nvPr/>
        </p:nvSpPr>
        <p:spPr>
          <a:xfrm flipH="1" rot="10800000">
            <a:off x="0" y="-9608"/>
            <a:ext cx="12191999" cy="6867608"/>
          </a:xfrm>
          <a:prstGeom prst="rect">
            <a:avLst/>
          </a:prstGeom>
          <a:solidFill>
            <a:srgbClr val="0C0C0C">
              <a:alpha val="91372"/>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60" name="Google Shape;260;p11"/>
          <p:cNvSpPr txBox="1"/>
          <p:nvPr/>
        </p:nvSpPr>
        <p:spPr>
          <a:xfrm>
            <a:off x="1440031" y="1573802"/>
            <a:ext cx="9897742" cy="1651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chemeClr val="lt1"/>
                </a:solidFill>
                <a:latin typeface="Roboto Condensed"/>
                <a:ea typeface="Roboto Condensed"/>
                <a:cs typeface="Roboto Condensed"/>
                <a:sym typeface="Roboto Condensed"/>
              </a:rPr>
              <a:t>THE THREE </a:t>
            </a:r>
            <a:r>
              <a:rPr b="1" i="0" lang="en-US" sz="5000" u="none" cap="none" strike="noStrike">
                <a:solidFill>
                  <a:srgbClr val="2EA363"/>
                </a:solidFill>
                <a:latin typeface="Roboto Condensed"/>
                <a:ea typeface="Roboto Condensed"/>
                <a:cs typeface="Roboto Condensed"/>
                <a:sym typeface="Roboto Condensed"/>
              </a:rPr>
              <a:t>HATS</a:t>
            </a:r>
            <a:r>
              <a:rPr b="1" i="0" lang="en-US" sz="5000" u="none" cap="none" strike="noStrike">
                <a:solidFill>
                  <a:schemeClr val="dk2"/>
                </a:solidFill>
                <a:latin typeface="Roboto Condensed"/>
                <a:ea typeface="Roboto Condensed"/>
                <a:cs typeface="Roboto Condensed"/>
                <a:sym typeface="Roboto Condensed"/>
              </a:rPr>
              <a:t> </a:t>
            </a:r>
            <a:r>
              <a:rPr b="1" i="0" lang="en-US" sz="5000" u="none" cap="none" strike="noStrike">
                <a:solidFill>
                  <a:schemeClr val="lt1"/>
                </a:solidFill>
                <a:latin typeface="Roboto Condensed"/>
                <a:ea typeface="Roboto Condensed"/>
                <a:cs typeface="Roboto Condensed"/>
                <a:sym typeface="Roboto Condensed"/>
              </a:rPr>
              <a:t>OF HACKERS</a:t>
            </a:r>
            <a:endParaRPr b="1" i="0" sz="5000" u="none" cap="none" strike="noStrike">
              <a:solidFill>
                <a:schemeClr val="lt1"/>
              </a:solidFill>
              <a:latin typeface="Roboto Condensed"/>
              <a:ea typeface="Roboto Condensed"/>
              <a:cs typeface="Roboto Condensed"/>
              <a:sym typeface="Roboto Condensed"/>
            </a:endParaRPr>
          </a:p>
        </p:txBody>
      </p:sp>
      <p:sp>
        <p:nvSpPr>
          <p:cNvPr id="261" name="Google Shape;261;p11"/>
          <p:cNvSpPr/>
          <p:nvPr/>
        </p:nvSpPr>
        <p:spPr>
          <a:xfrm>
            <a:off x="1066389" y="-23636"/>
            <a:ext cx="122000" cy="5820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62" name="Google Shape;262;p11"/>
          <p:cNvSpPr/>
          <p:nvPr/>
        </p:nvSpPr>
        <p:spPr>
          <a:xfrm>
            <a:off x="1066389" y="1489955"/>
            <a:ext cx="122000" cy="7316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lt1"/>
              </a:solidFill>
              <a:latin typeface="Roboto Condensed"/>
              <a:ea typeface="Roboto Condensed"/>
              <a:cs typeface="Roboto Condensed"/>
              <a:sym typeface="Roboto Condensed"/>
            </a:endParaRPr>
          </a:p>
        </p:txBody>
      </p:sp>
      <p:sp>
        <p:nvSpPr>
          <p:cNvPr id="263" name="Google Shape;263;p11"/>
          <p:cNvSpPr txBox="1"/>
          <p:nvPr/>
        </p:nvSpPr>
        <p:spPr>
          <a:xfrm>
            <a:off x="11337773" y="6344185"/>
            <a:ext cx="731600" cy="36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Roboto Condensed"/>
                <a:ea typeface="Roboto Condensed"/>
                <a:cs typeface="Roboto Condensed"/>
                <a:sym typeface="Roboto Condensed"/>
              </a:rPr>
              <a:t>‹#›</a:t>
            </a:fld>
            <a:endParaRPr b="0" i="0" sz="1200" u="none" cap="none" strike="noStrike">
              <a:solidFill>
                <a:schemeClr val="lt1"/>
              </a:solidFill>
              <a:latin typeface="Roboto Condensed"/>
              <a:ea typeface="Roboto Condensed"/>
              <a:cs typeface="Roboto Condensed"/>
              <a:sym typeface="Roboto Condensed"/>
            </a:endParaRPr>
          </a:p>
        </p:txBody>
      </p:sp>
      <p:sp>
        <p:nvSpPr>
          <p:cNvPr id="264" name="Google Shape;264;p11"/>
          <p:cNvSpPr/>
          <p:nvPr/>
        </p:nvSpPr>
        <p:spPr>
          <a:xfrm>
            <a:off x="1317668" y="3546293"/>
            <a:ext cx="3200811" cy="2308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BLACK</a:t>
            </a:r>
            <a:r>
              <a:rPr b="1" i="0" lang="en-US" sz="4400" u="none" cap="none" strike="noStrike">
                <a:solidFill>
                  <a:schemeClr val="lt1"/>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Roboto Condensed"/>
                <a:ea typeface="Roboto Condensed"/>
                <a:cs typeface="Roboto Condensed"/>
                <a:sym typeface="Roboto Condensed"/>
              </a:rPr>
              <a:t>HAT HACKER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Roboto Condensed"/>
              <a:ea typeface="Roboto Condensed"/>
              <a:cs typeface="Roboto Condensed"/>
              <a:sym typeface="Roboto Condensed"/>
            </a:endParaRPr>
          </a:p>
          <a:p>
            <a:pPr indent="0" lvl="0" marL="88900" marR="0" rtl="0" algn="ctr">
              <a:lnSpc>
                <a:spcPct val="100000"/>
              </a:lnSpc>
              <a:spcBef>
                <a:spcPts val="0"/>
              </a:spcBef>
              <a:spcAft>
                <a:spcPts val="0"/>
              </a:spcAft>
              <a:buClr>
                <a:srgbClr val="000000"/>
              </a:buClr>
              <a:buSzPts val="3200"/>
              <a:buFont typeface="Arial"/>
              <a:buNone/>
            </a:pPr>
            <a:r>
              <a:rPr b="1" i="0" lang="en-US" sz="3200" u="none" cap="none" strike="noStrike">
                <a:solidFill>
                  <a:srgbClr val="2EA363"/>
                </a:solidFill>
                <a:latin typeface="Roboto Condensed"/>
                <a:ea typeface="Roboto Condensed"/>
                <a:cs typeface="Roboto Condensed"/>
                <a:sym typeface="Roboto Condensed"/>
              </a:rPr>
              <a:t>BAD</a:t>
            </a:r>
            <a:endParaRPr b="1" i="0" sz="3200" u="none" cap="none" strike="noStrike">
              <a:solidFill>
                <a:srgbClr val="2EA363"/>
              </a:solidFill>
              <a:latin typeface="Roboto Condensed"/>
              <a:ea typeface="Roboto Condensed"/>
              <a:cs typeface="Roboto Condensed"/>
              <a:sym typeface="Roboto Condensed"/>
            </a:endParaRPr>
          </a:p>
        </p:txBody>
      </p:sp>
      <p:sp>
        <p:nvSpPr>
          <p:cNvPr id="265" name="Google Shape;265;p11"/>
          <p:cNvSpPr/>
          <p:nvPr/>
        </p:nvSpPr>
        <p:spPr>
          <a:xfrm>
            <a:off x="4663012" y="3546293"/>
            <a:ext cx="3200811" cy="2308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WHITE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Roboto Condensed"/>
                <a:ea typeface="Roboto Condensed"/>
                <a:cs typeface="Roboto Condensed"/>
                <a:sym typeface="Roboto Condensed"/>
              </a:rPr>
              <a:t>HAT HACKER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Roboto Condensed"/>
              <a:ea typeface="Roboto Condensed"/>
              <a:cs typeface="Roboto Condensed"/>
              <a:sym typeface="Roboto Condensed"/>
            </a:endParaRPr>
          </a:p>
          <a:p>
            <a:pPr indent="0" lvl="0" marL="88900" marR="0" rtl="0" algn="ctr">
              <a:lnSpc>
                <a:spcPct val="100000"/>
              </a:lnSpc>
              <a:spcBef>
                <a:spcPts val="0"/>
              </a:spcBef>
              <a:spcAft>
                <a:spcPts val="0"/>
              </a:spcAft>
              <a:buClr>
                <a:srgbClr val="000000"/>
              </a:buClr>
              <a:buSzPts val="3200"/>
              <a:buFont typeface="Arial"/>
              <a:buNone/>
            </a:pPr>
            <a:r>
              <a:rPr b="1" i="0" lang="en-US" sz="3200" u="none" cap="none" strike="noStrike">
                <a:solidFill>
                  <a:srgbClr val="2EA363"/>
                </a:solidFill>
                <a:latin typeface="Roboto Condensed"/>
                <a:ea typeface="Roboto Condensed"/>
                <a:cs typeface="Roboto Condensed"/>
                <a:sym typeface="Roboto Condensed"/>
              </a:rPr>
              <a:t>GOOD</a:t>
            </a:r>
            <a:endParaRPr b="1" i="0" sz="3200" u="none" cap="none" strike="noStrike">
              <a:solidFill>
                <a:srgbClr val="2EA363"/>
              </a:solidFill>
              <a:latin typeface="Roboto Condensed"/>
              <a:ea typeface="Roboto Condensed"/>
              <a:cs typeface="Roboto Condensed"/>
              <a:sym typeface="Roboto Condensed"/>
            </a:endParaRPr>
          </a:p>
        </p:txBody>
      </p:sp>
      <p:sp>
        <p:nvSpPr>
          <p:cNvPr id="266" name="Google Shape;266;p11"/>
          <p:cNvSpPr/>
          <p:nvPr/>
        </p:nvSpPr>
        <p:spPr>
          <a:xfrm>
            <a:off x="8008357" y="3546293"/>
            <a:ext cx="3200811" cy="2308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Roboto Condensed"/>
                <a:ea typeface="Roboto Condensed"/>
                <a:cs typeface="Roboto Condensed"/>
                <a:sym typeface="Roboto Condensed"/>
              </a:rPr>
              <a:t>GREY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Roboto Condensed"/>
                <a:ea typeface="Roboto Condensed"/>
                <a:cs typeface="Roboto Condensed"/>
                <a:sym typeface="Roboto Condensed"/>
              </a:rPr>
              <a:t>HAT HACKER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Roboto Condensed"/>
              <a:ea typeface="Roboto Condensed"/>
              <a:cs typeface="Roboto Condensed"/>
              <a:sym typeface="Roboto Condensed"/>
            </a:endParaRPr>
          </a:p>
          <a:p>
            <a:pPr indent="0" lvl="0" marL="88900" marR="0" rtl="0" algn="ctr">
              <a:lnSpc>
                <a:spcPct val="100000"/>
              </a:lnSpc>
              <a:spcBef>
                <a:spcPts val="0"/>
              </a:spcBef>
              <a:spcAft>
                <a:spcPts val="0"/>
              </a:spcAft>
              <a:buClr>
                <a:srgbClr val="000000"/>
              </a:buClr>
              <a:buSzPts val="3200"/>
              <a:buFont typeface="Arial"/>
              <a:buNone/>
            </a:pPr>
            <a:r>
              <a:rPr b="1" i="0" lang="en-US" sz="3200" u="none" cap="none" strike="noStrike">
                <a:solidFill>
                  <a:srgbClr val="2EA363"/>
                </a:solidFill>
                <a:latin typeface="Roboto Condensed"/>
                <a:ea typeface="Roboto Condensed"/>
                <a:cs typeface="Roboto Condensed"/>
                <a:sym typeface="Roboto Condensed"/>
              </a:rPr>
              <a:t>BOTH</a:t>
            </a:r>
            <a:endParaRPr b="1" i="0" sz="3200" u="none" cap="none" strike="noStrike">
              <a:solidFill>
                <a:srgbClr val="2EA363"/>
              </a:solidFill>
              <a:latin typeface="Roboto Condensed"/>
              <a:ea typeface="Roboto Condensed"/>
              <a:cs typeface="Roboto Condensed"/>
              <a:sym typeface="Roboto Condensed"/>
            </a:endParaRPr>
          </a:p>
        </p:txBody>
      </p:sp>
      <p:pic>
        <p:nvPicPr>
          <p:cNvPr id="267" name="Google Shape;267;p11"/>
          <p:cNvPicPr preferRelativeResize="0"/>
          <p:nvPr/>
        </p:nvPicPr>
        <p:blipFill rotWithShape="1">
          <a:blip r:embed="rId4">
            <a:alphaModFix/>
          </a:blip>
          <a:srcRect b="29408" l="0" r="0" t="29404"/>
          <a:stretch/>
        </p:blipFill>
        <p:spPr>
          <a:xfrm>
            <a:off x="-320725" y="733163"/>
            <a:ext cx="2987180" cy="58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750"/>
                                        <p:tgtEl>
                                          <p:spTgt spid="2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 calcmode="lin" valueType="num">
                                      <p:cBhvr additive="base">
                                        <p:cTn dur="750"/>
                                        <p:tgtEl>
                                          <p:spTgt spid="26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 calcmode="lin" valueType="num">
                                      <p:cBhvr additive="base">
                                        <p:cTn dur="750"/>
                                        <p:tgtEl>
                                          <p:spTgt spid="26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 calcmode="lin" valueType="num">
                                      <p:cBhvr additive="base">
                                        <p:cTn dur="750"/>
                                        <p:tgtEl>
                                          <p:spTgt spid="26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 calcmode="lin" valueType="num">
                                      <p:cBhvr additive="base">
                                        <p:cTn dur="750"/>
                                        <p:tgtEl>
                                          <p:spTgt spid="26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 calcmode="lin" valueType="num">
                                      <p:cBhvr additive="base">
                                        <p:cTn dur="750"/>
                                        <p:tgtEl>
                                          <p:spTgt spid="26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 calcmode="lin" valueType="num">
                                      <p:cBhvr additive="base">
                                        <p:cTn dur="750"/>
                                        <p:tgtEl>
                                          <p:spTgt spid="26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 calcmode="lin" valueType="num">
                                      <p:cBhvr additive="base">
                                        <p:cTn dur="750"/>
                                        <p:tgtEl>
                                          <p:spTgt spid="26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 calcmode="lin" valueType="num">
                                      <p:cBhvr additive="base">
                                        <p:cTn dur="750"/>
                                        <p:tgtEl>
                                          <p:spTgt spid="26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 calcmode="lin" valueType="num">
                                      <p:cBhvr additive="base">
                                        <p:cTn dur="750"/>
                                        <p:tgtEl>
                                          <p:spTgt spid="26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 calcmode="lin" valueType="num">
                                      <p:cBhvr additive="base">
                                        <p:cTn dur="750"/>
                                        <p:tgtEl>
                                          <p:spTgt spid="26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 calcmode="lin" valueType="num">
                                      <p:cBhvr additive="base">
                                        <p:cTn dur="750"/>
                                        <p:tgtEl>
                                          <p:spTgt spid="26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legant Business by Slidesgo">
  <a:themeElements>
    <a:clrScheme name="workED">
      <a:dk1>
        <a:srgbClr val="000000"/>
      </a:dk1>
      <a:lt1>
        <a:srgbClr val="FFFFFF"/>
      </a:lt1>
      <a:dk2>
        <a:srgbClr val="8FC843"/>
      </a:dk2>
      <a:lt2>
        <a:srgbClr val="F8F8F8"/>
      </a:lt2>
      <a:accent1>
        <a:srgbClr val="002243"/>
      </a:accent1>
      <a:accent2>
        <a:srgbClr val="DFF0FC"/>
      </a:accent2>
      <a:accent3>
        <a:srgbClr val="A7A9AC"/>
      </a:accent3>
      <a:accent4>
        <a:srgbClr val="74A72F"/>
      </a:accent4>
      <a:accent5>
        <a:srgbClr val="B5B5B5"/>
      </a:accent5>
      <a:accent6>
        <a:srgbClr val="002E5C"/>
      </a:accent6>
      <a:hlink>
        <a:srgbClr val="F2F2F2"/>
      </a:hlink>
      <a:folHlink>
        <a:srgbClr val="F2F2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